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5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87" autoAdjust="0"/>
  </p:normalViewPr>
  <p:slideViewPr>
    <p:cSldViewPr>
      <p:cViewPr varScale="1">
        <p:scale>
          <a:sx n="59" d="100"/>
          <a:sy n="59" d="100"/>
        </p:scale>
        <p:origin x="-7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B6B41-8EBD-4CB6-86E3-89C384F3134B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7CCE1-D7FE-4CD7-BD24-E7A874AB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7CCE1-D7FE-4CD7-BD24-E7A874AB0F5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873DF-17E7-46BD-9F94-66D22398CA42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4522514"/>
          </a:xfrm>
        </p:spPr>
        <p:txBody>
          <a:bodyPr>
            <a:normAutofit/>
          </a:bodyPr>
          <a:lstStyle/>
          <a:p>
            <a:r>
              <a:rPr lang="ru-RU" sz="2000" b="1" dirty="0"/>
              <a:t>Федеральное учебно-методическое объединение в системе высшего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образования по укрупненной группе специальностей и направлений подготовки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11.00.00 «Электроника, радиотехника и системы связи</a:t>
            </a:r>
            <a:r>
              <a:rPr lang="ru-RU" sz="2000" b="1" dirty="0" smtClean="0"/>
              <a:t>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ОТЧЕТ О ДЕЯТЕЛЬНОСТИ ЗА 2016 год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1340768"/>
            <a:ext cx="7344816" cy="47089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08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Приказ Министерства образования и науки Российской Федерации от 8 сентября 2015 г. № 987 «О создании федеральных учебно-методических объединений в системе высшего образования».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08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27 октября 2015 г. № 1220 «О председателях федеральных учебно-методических объединений в системе высшего образования».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08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Приказ Министерства образования и науки Российской Федерации от 19 августа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2016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г. № 1074 «Об утверждении положений о федеральных учебно-методических объединениях в системе высшего образования по укрупненным группам специальностей и направлений подготовки, относящимся к области образования «Инженерное дело, технологии и технические науки».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32656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+mj-lt"/>
              </a:rPr>
              <a:t>Документы, регламентирующие деятельность системы Федеральных УМО</a:t>
            </a:r>
            <a:endParaRPr lang="ru-RU" sz="2000" b="1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268760"/>
            <a:ext cx="7200800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endParaRPr lang="ru-RU" dirty="0" smtClean="0">
              <a:solidFill>
                <a:prstClr val="black"/>
              </a:solidFill>
            </a:endParaRPr>
          </a:p>
          <a:p>
            <a:pPr lvl="0" algn="ctr"/>
            <a:r>
              <a:rPr lang="ru-RU" sz="2800" b="1" dirty="0" smtClean="0">
                <a:solidFill>
                  <a:prstClr val="black"/>
                </a:solidFill>
              </a:rPr>
              <a:t>Министерство </a:t>
            </a:r>
            <a:r>
              <a:rPr lang="ru-RU" sz="2800" b="1" dirty="0">
                <a:solidFill>
                  <a:prstClr val="black"/>
                </a:solidFill>
              </a:rPr>
              <a:t>образования и науки </a:t>
            </a:r>
            <a:r>
              <a:rPr lang="ru-RU" sz="2800" b="1" dirty="0" smtClean="0">
                <a:solidFill>
                  <a:prstClr val="black"/>
                </a:solidFill>
              </a:rPr>
              <a:t>Российской Федерации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3284984"/>
            <a:ext cx="72008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Координационный совет по области образования  «Инженерное дело, технологии и технические науки»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5157192"/>
            <a:ext cx="72008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Федеральные УМО по инженерным УГСН</a:t>
            </a:r>
          </a:p>
          <a:p>
            <a:pPr algn="ctr"/>
            <a:r>
              <a:rPr lang="ru-RU" sz="2800" b="1" dirty="0" smtClean="0"/>
              <a:t>(всего 23 ФУМО) </a:t>
            </a:r>
            <a:endParaRPr lang="ru-RU" sz="28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644008" y="2780928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411760" y="465313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563888" y="465313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164288" y="465313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940152" y="465313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788024" y="465313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87624" y="404664"/>
            <a:ext cx="7272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Иерархия в системе </a:t>
            </a:r>
            <a:r>
              <a:rPr lang="ru-RU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Ф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едерального УМО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404664"/>
          <a:ext cx="7776864" cy="1368152"/>
        </p:xfrm>
        <a:graphic>
          <a:graphicData uri="http://schemas.openxmlformats.org/drawingml/2006/table">
            <a:tbl>
              <a:tblPr/>
              <a:tblGrid>
                <a:gridCol w="7776864"/>
              </a:tblGrid>
              <a:tr h="1368152">
                <a:tc>
                  <a:txBody>
                    <a:bodyPr/>
                    <a:lstStyle/>
                    <a:p>
                      <a:pPr indent="-127000" algn="ctr">
                        <a:lnSpc>
                          <a:spcPts val="1585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endParaRPr lang="ru-RU" sz="2000" b="1" spc="-2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  <a:p>
                      <a:pPr indent="-127000" algn="ctr">
                        <a:lnSpc>
                          <a:spcPts val="1585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-2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РУКОВОДИТЕЛИ</a:t>
                      </a:r>
                      <a:br>
                        <a:rPr lang="ru-RU" sz="2000" b="1" spc="-2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</a:br>
                      <a:r>
                        <a:rPr lang="ru-RU" sz="2000" b="1" spc="-2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координационного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совета по области образования «Инженерное дело, технологии и технические науки»</a:t>
                      </a:r>
                      <a:endParaRPr lang="ru-RU" sz="2000" b="1" spc="-2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43608" y="1916832"/>
          <a:ext cx="1952625" cy="792088"/>
        </p:xfrm>
        <a:graphic>
          <a:graphicData uri="http://schemas.openxmlformats.org/drawingml/2006/table">
            <a:tbl>
              <a:tblPr/>
              <a:tblGrid>
                <a:gridCol w="1952625"/>
              </a:tblGrid>
              <a:tr h="792088">
                <a:tc>
                  <a:txBody>
                    <a:bodyPr/>
                    <a:lstStyle/>
                    <a:p>
                      <a:pPr indent="-127000" algn="l">
                        <a:lnSpc>
                          <a:spcPts val="13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000" spc="-2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Рудской</a:t>
                      </a:r>
                      <a:endParaRPr lang="ru-RU" sz="2000" spc="-20" dirty="0">
                        <a:latin typeface="+mn-lt"/>
                        <a:ea typeface="Times New Roman"/>
                      </a:endParaRPr>
                    </a:p>
                    <a:p>
                      <a:pPr indent="-127000" algn="l">
                        <a:lnSpc>
                          <a:spcPts val="13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000" spc="-2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Андрей</a:t>
                      </a:r>
                      <a:r>
                        <a:rPr lang="ru-RU" sz="2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Иванович</a:t>
                      </a:r>
                      <a:endParaRPr lang="ru-RU" sz="2000" spc="-2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87824" y="1844824"/>
          <a:ext cx="5654212" cy="4105656"/>
        </p:xfrm>
        <a:graphic>
          <a:graphicData uri="http://schemas.openxmlformats.org/drawingml/2006/table">
            <a:tbl>
              <a:tblPr/>
              <a:tblGrid>
                <a:gridCol w="5654212"/>
              </a:tblGrid>
              <a:tr h="3713956">
                <a:tc>
                  <a:txBody>
                    <a:bodyPr/>
                    <a:lstStyle/>
                    <a:p>
                      <a:pPr marL="342900" marR="38100" lvl="0" indent="-342900" algn="l">
                        <a:lnSpc>
                          <a:spcPts val="1610"/>
                        </a:lnSpc>
                        <a:spcBef>
                          <a:spcPts val="1800"/>
                        </a:spcBef>
                        <a:spcAft>
                          <a:spcPts val="150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</a:pPr>
                      <a:r>
                        <a:rPr lang="ru-RU" sz="2000" u="none" strike="noStrike" spc="-2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ректор федерального государственного </a:t>
                      </a:r>
                      <a:r>
                        <a:rPr lang="ru-RU" sz="2000" u="none" strike="noStrike" spc="-2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автономного</a:t>
                      </a:r>
                      <a:r>
                        <a:rPr lang="ru-RU" sz="2000" u="none" strike="noStrike" spc="-2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образовательного учреждения высшего образования «Санкт-Петербургский государственный политехнический университет» (сопредседатель)</a:t>
                      </a:r>
                      <a:endParaRPr lang="ru-RU" sz="2000" u="none" strike="noStrike" spc="-2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342900" marR="38100" lvl="0" indent="-342900" algn="l">
                        <a:lnSpc>
                          <a:spcPts val="1610"/>
                        </a:lnSpc>
                        <a:spcBef>
                          <a:spcPts val="1800"/>
                        </a:spcBef>
                        <a:spcAft>
                          <a:spcPts val="150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</a:pPr>
                      <a:r>
                        <a:rPr lang="ru-RU" sz="2000" u="none" strike="noStrike" spc="-2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ректор федерального государственного бюджетного образовательного учреждения высшего профессионального образования «Московский государственный технический университет имени Н.Э. Баумана» (сопредседатель)</a:t>
                      </a:r>
                      <a:endParaRPr lang="ru-RU" sz="2000" u="none" strike="noStrike" spc="-2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342900" marR="38100" lvl="0" indent="-342900" algn="l">
                        <a:lnSpc>
                          <a:spcPts val="1610"/>
                        </a:lnSpc>
                        <a:spcBef>
                          <a:spcPts val="1800"/>
                        </a:spcBef>
                        <a:spcAft>
                          <a:spcPts val="150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</a:pPr>
                      <a:r>
                        <a:rPr lang="ru-RU" sz="2000" u="none" strike="noStrike" spc="-2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ректор федерального государственного бюджетного образовательного учреждения высшего профессионального образования «Национальный исследовательский Томский политехнический университет» (сопредседатель</a:t>
                      </a:r>
                      <a:r>
                        <a:rPr lang="ru-RU" sz="2000" u="none" strike="noStrike" spc="-2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u="none" strike="noStrike" spc="-2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43608" y="3284984"/>
          <a:ext cx="1952625" cy="978281"/>
        </p:xfrm>
        <a:graphic>
          <a:graphicData uri="http://schemas.openxmlformats.org/drawingml/2006/table">
            <a:tbl>
              <a:tblPr/>
              <a:tblGrid>
                <a:gridCol w="1952625"/>
              </a:tblGrid>
              <a:tr h="419100">
                <a:tc>
                  <a:txBody>
                    <a:bodyPr/>
                    <a:lstStyle/>
                    <a:p>
                      <a:pPr indent="-127000" algn="l">
                        <a:lnSpc>
                          <a:spcPts val="13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000" spc="-2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Александров</a:t>
                      </a:r>
                      <a:endParaRPr lang="ru-RU" sz="2000" spc="-20" dirty="0" smtClean="0">
                        <a:latin typeface="+mn-lt"/>
                        <a:ea typeface="Times New Roman"/>
                      </a:endParaRPr>
                    </a:p>
                    <a:p>
                      <a:pPr indent="-127000" algn="l">
                        <a:lnSpc>
                          <a:spcPts val="13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000" spc="-2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Анатолий </a:t>
                      </a:r>
                    </a:p>
                    <a:p>
                      <a:pPr indent="-127000" algn="l">
                        <a:lnSpc>
                          <a:spcPts val="13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000" spc="-2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Александрович</a:t>
                      </a:r>
                      <a:endParaRPr lang="ru-RU" sz="2000" spc="-2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71600" y="5013176"/>
          <a:ext cx="1952625" cy="936104"/>
        </p:xfrm>
        <a:graphic>
          <a:graphicData uri="http://schemas.openxmlformats.org/drawingml/2006/table">
            <a:tbl>
              <a:tblPr/>
              <a:tblGrid>
                <a:gridCol w="1952625"/>
              </a:tblGrid>
              <a:tr h="936104">
                <a:tc>
                  <a:txBody>
                    <a:bodyPr/>
                    <a:lstStyle/>
                    <a:p>
                      <a:pPr indent="-127000" algn="l">
                        <a:lnSpc>
                          <a:spcPts val="13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000" spc="-2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Чубик</a:t>
                      </a:r>
                      <a:endParaRPr lang="ru-RU" sz="2000" spc="-20" dirty="0">
                        <a:latin typeface="+mn-lt"/>
                        <a:ea typeface="Times New Roman"/>
                      </a:endParaRPr>
                    </a:p>
                    <a:p>
                      <a:pPr indent="-127000" algn="l">
                        <a:lnSpc>
                          <a:spcPts val="13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000" spc="-2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Петр Савельевич</a:t>
                      </a:r>
                      <a:endParaRPr lang="ru-RU" sz="2000" spc="-2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08012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cs typeface="Times New Roman" pitchFamily="18" charset="0"/>
              </a:rPr>
              <a:t>Структура </a:t>
            </a:r>
            <a:r>
              <a:rPr lang="ru-RU" sz="1600" b="1" dirty="0">
                <a:cs typeface="Times New Roman" pitchFamily="18" charset="0"/>
              </a:rPr>
              <a:t>Федерального Учебно-методического объединения  в системе высшего образования по укрупненной группе специальностей и направлений подготовки </a:t>
            </a:r>
            <a:r>
              <a:rPr lang="ru-RU" sz="1600" dirty="0">
                <a:cs typeface="Times New Roman" pitchFamily="18" charset="0"/>
              </a:rPr>
              <a:t/>
            </a:r>
            <a:br>
              <a:rPr lang="ru-RU" sz="1600" dirty="0">
                <a:cs typeface="Times New Roman" pitchFamily="18" charset="0"/>
              </a:rPr>
            </a:br>
            <a:r>
              <a:rPr lang="ru-RU" sz="1600" b="1" dirty="0">
                <a:cs typeface="Times New Roman" pitchFamily="18" charset="0"/>
              </a:rPr>
              <a:t>11.00.00 «Электроника, радиотехника и системы связи</a:t>
            </a:r>
            <a:r>
              <a:rPr lang="ru-RU" sz="1600" b="1" dirty="0" smtClean="0">
                <a:cs typeface="Times New Roman" pitchFamily="18" charset="0"/>
              </a:rPr>
              <a:t>»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136904" cy="43204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cs typeface="Times New Roman" pitchFamily="18" charset="0"/>
              </a:rPr>
              <a:t>Председатель Федерального УМО</a:t>
            </a:r>
            <a:endParaRPr lang="ru-RU" sz="16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788024" y="1947317"/>
            <a:ext cx="3960440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Научно-методические советы по специальностям:</a:t>
            </a:r>
          </a:p>
          <a:p>
            <a:endParaRPr lang="ru-RU" sz="1600" dirty="0" smtClean="0">
              <a:cs typeface="Times New Roman" pitchFamily="18" charset="0"/>
            </a:endParaRPr>
          </a:p>
          <a:p>
            <a:r>
              <a:rPr lang="ru-RU" sz="1600" b="1" dirty="0" smtClean="0">
                <a:cs typeface="Times New Roman" pitchFamily="18" charset="0"/>
              </a:rPr>
              <a:t>11.05.01</a:t>
            </a:r>
            <a:r>
              <a:rPr lang="ru-RU" sz="1600" dirty="0" smtClean="0">
                <a:cs typeface="Times New Roman" pitchFamily="18" charset="0"/>
              </a:rPr>
              <a:t>   Радиоэлектронные </a:t>
            </a:r>
            <a:r>
              <a:rPr lang="ru-RU" sz="1600" dirty="0">
                <a:cs typeface="Times New Roman" pitchFamily="18" charset="0"/>
              </a:rPr>
              <a:t>системы и </a:t>
            </a:r>
            <a:r>
              <a:rPr lang="ru-RU" sz="1600" dirty="0" smtClean="0">
                <a:cs typeface="Times New Roman" pitchFamily="18" charset="0"/>
              </a:rPr>
              <a:t>   	комплексы</a:t>
            </a:r>
          </a:p>
          <a:p>
            <a:r>
              <a:rPr lang="ru-RU" sz="1600" dirty="0">
                <a:cs typeface="Times New Roman" pitchFamily="18" charset="0"/>
              </a:rPr>
              <a:t> </a:t>
            </a:r>
          </a:p>
          <a:p>
            <a:r>
              <a:rPr lang="ru-RU" sz="1600" b="1" dirty="0">
                <a:cs typeface="Times New Roman" pitchFamily="18" charset="0"/>
              </a:rPr>
              <a:t>11.05.02 </a:t>
            </a:r>
            <a:r>
              <a:rPr lang="ru-RU" sz="1600" b="1" dirty="0" smtClean="0">
                <a:cs typeface="Times New Roman" pitchFamily="18" charset="0"/>
              </a:rPr>
              <a:t> и  11.05.03   </a:t>
            </a:r>
            <a:r>
              <a:rPr lang="ru-RU" sz="1600" b="1" dirty="0"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cs typeface="Times New Roman" pitchFamily="18" charset="0"/>
              </a:rPr>
              <a:t>Специальные </a:t>
            </a:r>
            <a:r>
              <a:rPr lang="ru-RU" sz="1600" dirty="0">
                <a:cs typeface="Times New Roman" pitchFamily="18" charset="0"/>
              </a:rPr>
              <a:t>радиотехнические </a:t>
            </a:r>
            <a:r>
              <a:rPr lang="ru-RU" sz="1600" dirty="0" smtClean="0">
                <a:cs typeface="Times New Roman" pitchFamily="18" charset="0"/>
              </a:rPr>
              <a:t>системы .    Применение </a:t>
            </a:r>
            <a:r>
              <a:rPr lang="ru-RU" sz="1600" dirty="0">
                <a:cs typeface="Times New Roman" pitchFamily="18" charset="0"/>
              </a:rPr>
              <a:t>и эксплуатация средств и систем  специального </a:t>
            </a:r>
            <a:r>
              <a:rPr lang="ru-RU" sz="1600" dirty="0" smtClean="0">
                <a:cs typeface="Times New Roman" pitchFamily="18" charset="0"/>
              </a:rPr>
              <a:t>мониторинга.</a:t>
            </a:r>
          </a:p>
          <a:p>
            <a:r>
              <a:rPr lang="ru-RU" sz="1600" dirty="0">
                <a:cs typeface="Times New Roman" pitchFamily="18" charset="0"/>
              </a:rPr>
              <a:t> </a:t>
            </a:r>
          </a:p>
          <a:p>
            <a:r>
              <a:rPr lang="ru-RU" sz="1600" b="1" dirty="0">
                <a:cs typeface="Times New Roman" pitchFamily="18" charset="0"/>
              </a:rPr>
              <a:t>11.05.04 </a:t>
            </a:r>
            <a:r>
              <a:rPr lang="ru-RU" sz="1600" b="1" dirty="0" smtClean="0">
                <a:cs typeface="Times New Roman" pitchFamily="18" charset="0"/>
              </a:rPr>
              <a:t>   </a:t>
            </a:r>
            <a:r>
              <a:rPr lang="ru-RU" sz="1600" dirty="0" err="1" smtClean="0">
                <a:cs typeface="Times New Roman" pitchFamily="18" charset="0"/>
              </a:rPr>
              <a:t>Инфокоммуникационные</a:t>
            </a:r>
            <a:r>
              <a:rPr lang="ru-RU" sz="1600" dirty="0" smtClean="0">
                <a:cs typeface="Times New Roman" pitchFamily="18" charset="0"/>
              </a:rPr>
              <a:t> технологии </a:t>
            </a:r>
            <a:r>
              <a:rPr lang="ru-RU" sz="1600" dirty="0">
                <a:cs typeface="Times New Roman" pitchFamily="18" charset="0"/>
              </a:rPr>
              <a:t>и системы специальной  </a:t>
            </a:r>
            <a:r>
              <a:rPr lang="ru-RU" sz="1600" dirty="0" smtClean="0">
                <a:cs typeface="Times New Roman" pitchFamily="18" charset="0"/>
              </a:rPr>
              <a:t>связи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11560" y="5577181"/>
            <a:ext cx="813690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11.06.00  Рабочая группа по аспирантуре  УГСН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11.00.00 «Электроника, радиотехника и системы связи»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11560" y="1947461"/>
            <a:ext cx="4032448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Научно-методические </a:t>
            </a:r>
            <a:r>
              <a:rPr lang="ru-RU" sz="16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советы по </a:t>
            </a:r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направлениям подготовки: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lang="ru-RU" sz="1600" dirty="0" smtClean="0"/>
          </a:p>
          <a:p>
            <a:r>
              <a:rPr lang="ru-RU" sz="1600" b="1" dirty="0" smtClean="0"/>
              <a:t>11.03.01 </a:t>
            </a:r>
            <a:r>
              <a:rPr lang="ru-RU" sz="1600" dirty="0" smtClean="0"/>
              <a:t>  Радиотехника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11.04.01</a:t>
            </a:r>
            <a:r>
              <a:rPr lang="ru-RU" sz="1600" dirty="0" smtClean="0"/>
              <a:t>	</a:t>
            </a:r>
          </a:p>
          <a:p>
            <a:endParaRPr lang="ru-RU" sz="1600" dirty="0" smtClean="0"/>
          </a:p>
          <a:p>
            <a:r>
              <a:rPr lang="ru-RU" sz="1600" b="1" dirty="0" smtClean="0"/>
              <a:t>11.03.02 </a:t>
            </a:r>
            <a:r>
              <a:rPr lang="ru-RU" sz="1600" dirty="0" smtClean="0"/>
              <a:t>   </a:t>
            </a:r>
            <a:r>
              <a:rPr lang="ru-RU" sz="1600" dirty="0" err="1" smtClean="0"/>
              <a:t>Инфокоммуникационные</a:t>
            </a:r>
            <a:r>
              <a:rPr lang="ru-RU" sz="1600" dirty="0" smtClean="0"/>
              <a:t>   </a:t>
            </a:r>
            <a:r>
              <a:rPr lang="ru-RU" sz="1600" b="1" dirty="0" smtClean="0"/>
              <a:t>11.04.02</a:t>
            </a:r>
            <a:r>
              <a:rPr lang="ru-RU" sz="1600" dirty="0" smtClean="0"/>
              <a:t>	технологии </a:t>
            </a:r>
            <a:r>
              <a:rPr lang="ru-RU" sz="1600" dirty="0" smtClean="0"/>
              <a:t>и системы </a:t>
            </a:r>
            <a:r>
              <a:rPr lang="ru-RU" sz="1600" dirty="0" smtClean="0"/>
              <a:t>связи</a:t>
            </a:r>
          </a:p>
          <a:p>
            <a:endParaRPr lang="ru-RU" sz="1600" dirty="0" smtClean="0"/>
          </a:p>
          <a:p>
            <a:r>
              <a:rPr lang="ru-RU" sz="1600" b="1" dirty="0" smtClean="0"/>
              <a:t>11.03.03 </a:t>
            </a:r>
            <a:r>
              <a:rPr lang="ru-RU" sz="1600" dirty="0" smtClean="0"/>
              <a:t>   Конструирование и технология </a:t>
            </a:r>
          </a:p>
          <a:p>
            <a:r>
              <a:rPr lang="ru-RU" sz="1600" b="1" dirty="0" smtClean="0"/>
              <a:t>11.04.03 </a:t>
            </a:r>
            <a:r>
              <a:rPr lang="ru-RU" sz="1600" dirty="0" smtClean="0"/>
              <a:t>   электронных  средств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b="1" dirty="0" smtClean="0"/>
              <a:t>11.03.04 </a:t>
            </a:r>
            <a:r>
              <a:rPr lang="ru-RU" sz="1600" dirty="0" smtClean="0"/>
              <a:t>    Электроника </a:t>
            </a:r>
            <a:r>
              <a:rPr lang="ru-RU" sz="1600" dirty="0" smtClean="0"/>
              <a:t>и </a:t>
            </a:r>
            <a:r>
              <a:rPr lang="ru-RU" sz="1600" dirty="0" err="1" smtClean="0"/>
              <a:t>наноэлектроника</a:t>
            </a:r>
            <a:endParaRPr lang="ru-RU" sz="1600" dirty="0" smtClean="0"/>
          </a:p>
          <a:p>
            <a:r>
              <a:rPr lang="ru-RU" sz="1600" b="1" dirty="0" smtClean="0"/>
              <a:t>11.04.04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Основные </a:t>
            </a:r>
            <a:r>
              <a:rPr lang="ru-RU" sz="3100" b="1" dirty="0"/>
              <a:t>направления деятельности ФУМО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632848" cy="4608512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</a:rPr>
              <a:t>- подготовка предложений в Министерство образования и науки </a:t>
            </a:r>
            <a:r>
              <a:rPr lang="ru-RU" sz="2000" dirty="0" smtClean="0">
                <a:solidFill>
                  <a:schemeClr val="tx1"/>
                </a:solidFill>
              </a:rPr>
              <a:t>Российской Федерации </a:t>
            </a:r>
            <a:r>
              <a:rPr lang="ru-RU" sz="2000" dirty="0">
                <a:solidFill>
                  <a:schemeClr val="tx1"/>
                </a:solidFill>
              </a:rPr>
              <a:t>по проектам федеральных государственных образовательных стандартов;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chemeClr val="tx1"/>
                </a:solidFill>
              </a:rPr>
              <a:t>- участие в разработке проектов федеральных государственных образовательных стандартов;</a:t>
            </a:r>
          </a:p>
          <a:p>
            <a:pPr algn="l">
              <a:spcBef>
                <a:spcPts val="600"/>
              </a:spcBef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организация </a:t>
            </a:r>
            <a:r>
              <a:rPr lang="ru-RU" sz="2000" dirty="0">
                <a:solidFill>
                  <a:schemeClr val="tx1"/>
                </a:solidFill>
              </a:rPr>
              <a:t>работы по актуализации федеральных государственных образовательных стандартов с учетом положений соответствующих профессиональных </a:t>
            </a:r>
            <a:r>
              <a:rPr lang="ru-RU" sz="2000" dirty="0" smtClean="0">
                <a:solidFill>
                  <a:schemeClr val="tx1"/>
                </a:solidFill>
              </a:rPr>
              <a:t>стандартов;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- организация </a:t>
            </a:r>
            <a:r>
              <a:rPr lang="ru-RU" sz="2000" dirty="0">
                <a:solidFill>
                  <a:schemeClr val="tx1"/>
                </a:solidFill>
              </a:rPr>
              <a:t>разработки и проведения экспертизы проектов примерных программ;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- обеспечение </a:t>
            </a:r>
            <a:r>
              <a:rPr lang="ru-RU" sz="2000" dirty="0">
                <a:solidFill>
                  <a:schemeClr val="tx1"/>
                </a:solidFill>
              </a:rPr>
              <a:t>научно-методического и учебно-методического сопровождения разработки и реализации образовательных </a:t>
            </a:r>
            <a:r>
              <a:rPr lang="ru-RU" sz="2000" dirty="0" smtClean="0">
                <a:solidFill>
                  <a:schemeClr val="tx1"/>
                </a:solidFill>
              </a:rPr>
              <a:t>программ.</a:t>
            </a:r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buFontTx/>
              <a:buChar char="-"/>
            </a:pPr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Актуализация ФГОС 3++</a:t>
            </a:r>
            <a:endParaRPr lang="ru-RU" sz="2800" b="1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99592" y="1340768"/>
            <a:ext cx="7776864" cy="469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 соответствии с Федеральным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законом с 1 июля 2016 г.часть 7 статьи 11 Федерального от 29 декабря 2012 г. №273-ФЗ «Об образовании в Российской Федерации» изложена в новой редакции: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« 7. Формирование требований ФГОС профессионального образования к результатам освоения основных образовательных программ профессионального образования в части профессиональной компетенции осуществляется на основе соответствующих профессиональных стандартов (при наличии)». 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При этом ФГОС, утвержденные до 1 июля 2016 г., подлежат приведению в соответствие с профессиональными стандартами до 1 июля 2017 года.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Согласование с СПК</a:t>
            </a:r>
            <a:endParaRPr lang="ru-RU" sz="20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8" y="836713"/>
          <a:ext cx="8208912" cy="5295959"/>
        </p:xfrm>
        <a:graphic>
          <a:graphicData uri="http://schemas.openxmlformats.org/drawingml/2006/table">
            <a:tbl>
              <a:tblPr firstRow="1" bandRow="1">
                <a:effectLst/>
                <a:tableStyleId>{FABFCF23-3B69-468F-B69F-88F6DE6A72F2}</a:tableStyleId>
              </a:tblPr>
              <a:tblGrid>
                <a:gridCol w="6085918"/>
                <a:gridCol w="2122994"/>
              </a:tblGrid>
              <a:tr h="803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СПК  в области ракетной техники и комической деятельности                                      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11.03.01   11.04.01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11.03.03   11.04.03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11.03.04   11.04.04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СПК  в отрасли судостроения и морской техники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11.03.01   11.03.02</a:t>
                      </a:r>
                      <a:endParaRPr lang="ru-RU" sz="1600" b="1" dirty="0"/>
                    </a:p>
                  </a:txBody>
                  <a:tcPr/>
                </a:tc>
              </a:tr>
              <a:tr h="565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СПК в </a:t>
                      </a:r>
                      <a:r>
                        <a:rPr lang="ru-RU" sz="1600" b="1" dirty="0" err="1" smtClean="0"/>
                        <a:t>наноиндустрии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11.03.03   11.04.03</a:t>
                      </a:r>
                    </a:p>
                    <a:p>
                      <a:r>
                        <a:rPr lang="ru-RU" sz="1600" b="1" dirty="0" smtClean="0"/>
                        <a:t>11.03.04   11.04.04</a:t>
                      </a:r>
                      <a:endParaRPr lang="ru-RU" sz="1600" b="1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СПК в сфере атомной </a:t>
                      </a:r>
                      <a:r>
                        <a:rPr lang="ru-RU" sz="1600" b="1" dirty="0" smtClean="0"/>
                        <a:t>энергии  </a:t>
                      </a:r>
                      <a:r>
                        <a:rPr lang="ru-RU" sz="1600" b="1" dirty="0" smtClean="0"/>
                        <a:t>(*</a:t>
                      </a:r>
                      <a:r>
                        <a:rPr lang="ru-RU" sz="1600" b="1" baseline="0" dirty="0" smtClean="0"/>
                        <a:t> отказ согласования)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11.03.03* 11.03.04*</a:t>
                      </a:r>
                      <a:endParaRPr lang="ru-RU" sz="1600" b="1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СПК в области информационных технологий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11.03.02   11.04.02</a:t>
                      </a:r>
                      <a:endParaRPr lang="ru-RU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8031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prstClr val="black"/>
                          </a:solidFill>
                        </a:rPr>
                        <a:t>Санкт-Петербургская Ассоциация </a:t>
                      </a:r>
                      <a:r>
                        <a:rPr lang="ru-RU" sz="1600" b="1" dirty="0" smtClean="0">
                          <a:solidFill>
                            <a:prstClr val="black"/>
                          </a:solidFill>
                        </a:rPr>
                        <a:t>предприятий радиоэлектроники, приборостроения, средств связи и </a:t>
                      </a:r>
                      <a:r>
                        <a:rPr lang="ru-RU" sz="1600" b="1" dirty="0" err="1" smtClean="0">
                          <a:solidFill>
                            <a:prstClr val="black"/>
                          </a:solidFill>
                        </a:rPr>
                        <a:t>инфокоммуникаций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11.03.01   11.04.01</a:t>
                      </a:r>
                    </a:p>
                    <a:p>
                      <a:r>
                        <a:rPr lang="ru-RU" sz="1600" b="1" dirty="0" smtClean="0"/>
                        <a:t>11.03.03   11.04.03</a:t>
                      </a:r>
                    </a:p>
                    <a:p>
                      <a:r>
                        <a:rPr lang="ru-RU" sz="1600" b="1" dirty="0" smtClean="0"/>
                        <a:t>11.03.04   11.04.04</a:t>
                      </a:r>
                      <a:endParaRPr lang="ru-RU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13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Ассоциация организаций, осуществляющих деятельность по подтверждению соответствия и стандартизации в области связи                                                                            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11.03.02   11.04.02</a:t>
                      </a:r>
                      <a:endParaRPr lang="ru-RU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6519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Готовятся заключения работодателей: «Концерн ВКО «Алмаз-Антей». «Концерн </a:t>
                      </a:r>
                      <a:r>
                        <a:rPr lang="ru-RU" sz="1600" b="1" dirty="0" err="1" smtClean="0"/>
                        <a:t>радиостроения</a:t>
                      </a:r>
                      <a:r>
                        <a:rPr lang="ru-RU" sz="1600" b="1" dirty="0" smtClean="0"/>
                        <a:t> «Вега», «Концерн «Созвездие</a:t>
                      </a:r>
                      <a:r>
                        <a:rPr lang="ru-RU" sz="1600" b="1" dirty="0" smtClean="0"/>
                        <a:t>»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11.05.01</a:t>
                      </a:r>
                      <a:endParaRPr lang="ru-RU" sz="1600" b="1" dirty="0"/>
                    </a:p>
                  </a:txBody>
                  <a:tcPr/>
                </a:tc>
              </a:tr>
              <a:tr h="662999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Главное управление кадров Министерства обороны Российской Федерации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11.05.02   11.05.03</a:t>
                      </a:r>
                    </a:p>
                    <a:p>
                      <a:r>
                        <a:rPr lang="ru-RU" sz="1600" b="1" dirty="0" smtClean="0"/>
                        <a:t>11.05.04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52128"/>
          </a:xfrm>
        </p:spPr>
        <p:txBody>
          <a:bodyPr>
            <a:normAutofit fontScale="90000"/>
          </a:bodyPr>
          <a:lstStyle/>
          <a:p>
            <a:pPr marL="742950" lvl="0" indent="-742950" algn="l" fontAlgn="base">
              <a:spcAft>
                <a:spcPct val="0"/>
              </a:spcAft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sz="3100" b="1" dirty="0" smtClean="0"/>
              <a:t>П</a:t>
            </a:r>
            <a:r>
              <a:rPr lang="ru-RU" sz="3100" b="1" dirty="0" smtClean="0"/>
              <a:t>римерные основные образовательные программы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dirty="0" smtClean="0">
                <a:latin typeface="+mn-lt"/>
              </a:rPr>
              <a:t>1.</a:t>
            </a:r>
            <a:r>
              <a:rPr kumimoji="0" lang="ru-RU" sz="3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Рабочей </a:t>
            </a:r>
            <a:r>
              <a:rPr kumimoji="0" lang="ru-RU" sz="3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группой Координационного совета разработан макет ПООП.</a:t>
            </a:r>
            <a:br>
              <a:rPr kumimoji="0" lang="ru-RU" sz="3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kumimoji="0" lang="ru-RU" sz="3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2. </a:t>
            </a:r>
            <a:r>
              <a:rPr lang="ru-RU" sz="3100" dirty="0" smtClean="0">
                <a:latin typeface="+mn-lt"/>
                <a:ea typeface="Calibri" pitchFamily="34" charset="0"/>
                <a:cs typeface="Times New Roman" pitchFamily="18" charset="0"/>
              </a:rPr>
              <a:t>Создан </a:t>
            </a:r>
            <a:r>
              <a:rPr lang="ru-RU" sz="3100" dirty="0" err="1" smtClean="0">
                <a:latin typeface="+mn-lt"/>
                <a:ea typeface="Calibri" pitchFamily="34" charset="0"/>
                <a:cs typeface="Times New Roman" pitchFamily="18" charset="0"/>
              </a:rPr>
              <a:t>пилотный</a:t>
            </a:r>
            <a:r>
              <a:rPr lang="ru-RU" sz="3100" dirty="0" smtClean="0">
                <a:latin typeface="+mn-lt"/>
                <a:ea typeface="Calibri" pitchFamily="34" charset="0"/>
                <a:cs typeface="Times New Roman" pitchFamily="18" charset="0"/>
              </a:rPr>
              <a:t> вариант ПООП для УГСН </a:t>
            </a:r>
            <a:r>
              <a:rPr lang="ru-RU" sz="3100" dirty="0" smtClean="0">
                <a:latin typeface="+mn-lt"/>
                <a:ea typeface="Calibri" pitchFamily="34" charset="0"/>
                <a:cs typeface="Times New Roman" pitchFamily="18" charset="0"/>
              </a:rPr>
              <a:t>11.03.04</a:t>
            </a:r>
            <a:r>
              <a:rPr lang="ru-RU" sz="3100" dirty="0" smtClean="0">
                <a:latin typeface="+mn-lt"/>
                <a:ea typeface="Calibri" pitchFamily="34" charset="0"/>
                <a:cs typeface="Times New Roman" pitchFamily="18" charset="0"/>
              </a:rPr>
              <a:t>, 11.04.04.</a:t>
            </a:r>
            <a:br>
              <a:rPr lang="ru-RU" sz="3100" dirty="0" smtClean="0"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ru-RU" sz="3100" dirty="0" smtClean="0">
                <a:latin typeface="+mn-lt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3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НМС начали разработку</a:t>
            </a:r>
            <a:r>
              <a:rPr kumimoji="0" lang="ru-RU" sz="3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ПООП</a:t>
            </a:r>
            <a:r>
              <a:rPr kumimoji="0" lang="ru-RU" sz="3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3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kumimoji="0" lang="ru-RU" sz="3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3100" dirty="0" smtClean="0">
                <a:latin typeface="+mn-lt"/>
                <a:ea typeface="Calibri" pitchFamily="34" charset="0"/>
                <a:cs typeface="Times New Roman" pitchFamily="18" charset="0"/>
              </a:rPr>
              <a:t>доклад  п.3 повестки дня)</a:t>
            </a:r>
            <a:r>
              <a:rPr kumimoji="0" lang="ru-RU" sz="3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endParaRPr lang="ru-RU" sz="31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537</Words>
  <Application>Microsoft Office PowerPoint</Application>
  <PresentationFormat>Экран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Федеральное учебно-методическое объединение в системе высшего  образования по укрупненной группе специальностей и направлений подготовки  11.00.00 «Электроника, радиотехника и системы связи»   ОТЧЕТ О ДЕЯТЕЛЬНОСТИ ЗА 2016 год </vt:lpstr>
      <vt:lpstr>Слайд 2</vt:lpstr>
      <vt:lpstr>Слайд 3</vt:lpstr>
      <vt:lpstr>Слайд 4</vt:lpstr>
      <vt:lpstr>Структура Федерального Учебно-методического объединения  в системе высшего образования по укрупненной группе специальностей и направлений подготовки  11.00.00 «Электроника, радиотехника и системы связи»</vt:lpstr>
      <vt:lpstr> Основные направления деятельности ФУМО </vt:lpstr>
      <vt:lpstr>Актуализация ФГОС 3++</vt:lpstr>
      <vt:lpstr>Согласование с СПК</vt:lpstr>
      <vt:lpstr>      Примерные основные образовательные программы   1.Рабочей группой Координационного совета разработан макет ПООП. 2. Создан пилотный вариант ПООП для УГСН 11.03.04, 11.04.04. 3. НМС начали разработку ПООП. (доклад  п.3 повестки дня) </vt:lpstr>
    </vt:vector>
  </TitlesOfParts>
  <Company>ETU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nmshulepova</dc:creator>
  <cp:lastModifiedBy>nmshulepova</cp:lastModifiedBy>
  <cp:revision>69</cp:revision>
  <dcterms:created xsi:type="dcterms:W3CDTF">2016-12-08T08:13:37Z</dcterms:created>
  <dcterms:modified xsi:type="dcterms:W3CDTF">2016-12-09T13:44:00Z</dcterms:modified>
</cp:coreProperties>
</file>