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18"/>
  </p:notesMasterIdLst>
  <p:handoutMasterIdLst>
    <p:handoutMasterId r:id="rId19"/>
  </p:handoutMasterIdLst>
  <p:sldIdLst>
    <p:sldId id="322" r:id="rId2"/>
    <p:sldId id="341" r:id="rId3"/>
    <p:sldId id="340" r:id="rId4"/>
    <p:sldId id="343" r:id="rId5"/>
    <p:sldId id="326" r:id="rId6"/>
    <p:sldId id="344" r:id="rId7"/>
    <p:sldId id="345" r:id="rId8"/>
    <p:sldId id="309" r:id="rId9"/>
    <p:sldId id="346" r:id="rId10"/>
    <p:sldId id="319" r:id="rId11"/>
    <p:sldId id="347" r:id="rId12"/>
    <p:sldId id="328" r:id="rId13"/>
    <p:sldId id="350" r:id="rId14"/>
    <p:sldId id="348" r:id="rId15"/>
    <p:sldId id="349" r:id="rId16"/>
    <p:sldId id="258" r:id="rId17"/>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86F"/>
    <a:srgbClr val="003F82"/>
    <a:srgbClr val="1C2A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7" autoAdjust="0"/>
    <p:restoredTop sz="90857" autoAdjust="0"/>
  </p:normalViewPr>
  <p:slideViewPr>
    <p:cSldViewPr snapToGrid="0" snapToObjects="1">
      <p:cViewPr varScale="1">
        <p:scale>
          <a:sx n="82" d="100"/>
          <a:sy n="82" d="100"/>
        </p:scale>
        <p:origin x="1368"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ru-RU" smtClean="0"/>
              <a:t>1</a:t>
            </a:r>
            <a:endParaRPr lang="ru-RU"/>
          </a:p>
        </p:txBody>
      </p:sp>
      <p:sp>
        <p:nvSpPr>
          <p:cNvPr id="3" name="Дата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AFE2CFA-747F-4804-948F-A880AFCF122E}" type="datetimeFigureOut">
              <a:rPr lang="ru-RU" smtClean="0"/>
              <a:t>07.11.2018</a:t>
            </a:fld>
            <a:endParaRPr lang="ru-RU"/>
          </a:p>
        </p:txBody>
      </p:sp>
      <p:sp>
        <p:nvSpPr>
          <p:cNvPr id="4" name="Нижний колонтитул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DF55693-56DE-4901-A86C-000A7BD29271}" type="slidenum">
              <a:rPr lang="ru-RU" smtClean="0"/>
              <a:t>‹#›</a:t>
            </a:fld>
            <a:endParaRPr lang="ru-RU"/>
          </a:p>
        </p:txBody>
      </p:sp>
    </p:spTree>
    <p:extLst>
      <p:ext uri="{BB962C8B-B14F-4D97-AF65-F5344CB8AC3E}">
        <p14:creationId xmlns:p14="http://schemas.microsoft.com/office/powerpoint/2010/main" val="24040713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ru-RU" smtClean="0"/>
              <a:t>1</a:t>
            </a:r>
            <a:endParaRPr lang="ru-RU"/>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3D63419-A163-4E4E-95CA-7087CBB9E804}" type="datetimeFigureOut">
              <a:rPr lang="ru-RU" smtClean="0"/>
              <a:t>07.11.2018</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8703A07-DF5A-47BE-8FDB-AA4404656B6D}" type="slidenum">
              <a:rPr lang="ru-RU" smtClean="0"/>
              <a:t>‹#›</a:t>
            </a:fld>
            <a:endParaRPr lang="ru-RU"/>
          </a:p>
        </p:txBody>
      </p:sp>
    </p:spTree>
    <p:extLst>
      <p:ext uri="{BB962C8B-B14F-4D97-AF65-F5344CB8AC3E}">
        <p14:creationId xmlns:p14="http://schemas.microsoft.com/office/powerpoint/2010/main" val="334871955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67E8AE6-8C29-40F6-ABFE-27D9ACCA1196}" type="datetime1">
              <a:rPr lang="en-US" smtClean="0"/>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B57FFD-70CD-4C5C-8117-5884EA760D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50C5A8-A1D9-49CC-9F4C-D00CF17AE7DE}" type="datetime1">
              <a:rPr lang="en-US" smtClean="0"/>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4BE88E-3ED5-4852-8D89-B50379241A2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B4BBDA-6355-42B7-A82F-5E95C84B55A8}" type="datetime1">
              <a:rPr lang="en-US" smtClean="0"/>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34C045-341C-4E2D-AF88-1D9C503885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C1BE52-2DDF-467C-90B3-EDD3E55FC7F4}" type="datetime1">
              <a:rPr lang="en-US" smtClean="0"/>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65F501-F5CC-4E12-934E-78BB5E4DA2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EAC2D87-5FF5-4BAA-9A7D-AC0F346667C1}" type="datetime1">
              <a:rPr lang="en-US" smtClean="0"/>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B318A3-27E7-4D27-924C-4173717FF2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9E60BB-FB4B-4C93-9849-855D82C27EFE}" type="datetime1">
              <a:rPr lang="en-US" smtClean="0"/>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1699C-A097-4533-BEFF-B1452833F26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DAF99E3-5096-48BE-8147-A41267E05D6D}" type="datetime1">
              <a:rPr lang="en-US" smtClean="0"/>
              <a:t>11/7/2018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F8C458-4B9D-4501-AB19-9D129E2810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8ACFEA-05BE-458F-ACD9-F5F6D3A278D3}" type="datetime1">
              <a:rPr lang="en-US" smtClean="0"/>
              <a:t>11/7/2018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31CD07-29D6-4A4D-ADEA-1E0E2DFE29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7245210-96AA-4FCE-9502-05A9403D2E1D}" type="datetime1">
              <a:rPr lang="en-US" smtClean="0"/>
              <a:t>11/7/2018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D36B3D-EFD3-47A2-82AF-07B5235D98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8C8102-3766-4606-B141-AE7447A6BB17}" type="datetime1">
              <a:rPr lang="en-US" smtClean="0"/>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C45757-2996-489D-9DE7-5C2053F788D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14389E-F29C-4C3C-A7F0-8B6012A7493C}" type="datetime1">
              <a:rPr lang="en-US" smtClean="0"/>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60040B-1B69-4DF3-82DE-71CA80F2D8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AF7E576F-41BE-4225-B9E8-4D41CD463687}" type="datetime1">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B1F37826-9FC6-4A47-B435-94C6280B7F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nspkrf.r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nspkrf.ru/documents/normativnye-dokumenty/971-trebovaniya_poa_2017/file.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azhidkov@hse.ru"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nspkrf.ru/soveti.html" TargetMode="External"/><Relationship Id="rId2" Type="http://schemas.openxmlformats.org/officeDocument/2006/relationships/hyperlink" Target="http://nspkrf.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du.gov.ru/" TargetMode="External"/><Relationship Id="rId2" Type="http://schemas.openxmlformats.org/officeDocument/2006/relationships/hyperlink" Target="http://minobrnauki.gov.ru/" TargetMode="External"/><Relationship Id="rId1" Type="http://schemas.openxmlformats.org/officeDocument/2006/relationships/slideLayout" Target="../slideLayouts/slideLayout2.xml"/><Relationship Id="rId4" Type="http://schemas.openxmlformats.org/officeDocument/2006/relationships/hyperlink" Target="http://fgosvo.ru/ksumo/inde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fgosvo.ru/ksumo/index" TargetMode="External"/><Relationship Id="rId2" Type="http://schemas.openxmlformats.org/officeDocument/2006/relationships/hyperlink" Target="http://www.fumo-spo.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accredpoa.ru/" TargetMode="External"/><Relationship Id="rId2" Type="http://schemas.openxmlformats.org/officeDocument/2006/relationships/hyperlink" Target="http://www.garant.ru/products/ipo/prime/doc/70266852/" TargetMode="External"/><Relationship Id="rId1" Type="http://schemas.openxmlformats.org/officeDocument/2006/relationships/slideLayout" Target="../slideLayouts/slideLayout2.xml"/><Relationship Id="rId4" Type="http://schemas.openxmlformats.org/officeDocument/2006/relationships/hyperlink" Target="http://nok-nark.r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rofstandart.rosmintrud.r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404602" y="1505118"/>
            <a:ext cx="8545189" cy="1998733"/>
          </a:xfrm>
        </p:spPr>
        <p:txBody>
          <a:bodyPr/>
          <a:lstStyle/>
          <a:p>
            <a:pPr eaLnBrk="1" hangingPunct="1"/>
            <a:r>
              <a:rPr lang="ru-RU" sz="3200" b="1" dirty="0">
                <a:solidFill>
                  <a:srgbClr val="000066"/>
                </a:solidFill>
                <a:latin typeface="Myriad Pro Semibold"/>
                <a:ea typeface="ＭＳ Ｐゴシック"/>
                <a:cs typeface="ＭＳ Ｐゴシック"/>
              </a:rPr>
              <a:t/>
            </a:r>
            <a:br>
              <a:rPr lang="ru-RU" sz="3200" b="1" dirty="0">
                <a:solidFill>
                  <a:srgbClr val="000066"/>
                </a:solidFill>
                <a:latin typeface="Myriad Pro Semibold"/>
                <a:ea typeface="ＭＳ Ｐゴシック"/>
                <a:cs typeface="ＭＳ Ｐゴシック"/>
              </a:rPr>
            </a:br>
            <a:r>
              <a:rPr lang="ru-RU" sz="3200" b="1" dirty="0" smtClean="0">
                <a:solidFill>
                  <a:srgbClr val="000066"/>
                </a:solidFill>
                <a:latin typeface="Myriad Pro Semibold"/>
                <a:ea typeface="ＭＳ Ｐゴシック"/>
                <a:cs typeface="ＭＳ Ｐゴシック"/>
              </a:rPr>
              <a:t/>
            </a:r>
            <a:br>
              <a:rPr lang="ru-RU" sz="3200" b="1" dirty="0" smtClean="0">
                <a:solidFill>
                  <a:srgbClr val="000066"/>
                </a:solidFill>
                <a:latin typeface="Myriad Pro Semibold"/>
                <a:ea typeface="ＭＳ Ｐゴシック"/>
                <a:cs typeface="ＭＳ Ｐゴシック"/>
              </a:rPr>
            </a:br>
            <a:r>
              <a:rPr lang="ru-RU" sz="2800" b="1" dirty="0" smtClean="0">
                <a:solidFill>
                  <a:srgbClr val="000066"/>
                </a:solidFill>
                <a:latin typeface="Myriad Pro Semibold"/>
                <a:ea typeface="ＭＳ Ｐゴシック"/>
                <a:cs typeface="ＭＳ Ｐゴシック"/>
              </a:rPr>
              <a:t>Об учёте профессиональных стандартов и иных требований рынка труда при формировании и экспертизе ФГОС, примерных и основных профессиональных образовательных программ</a:t>
            </a:r>
            <a:endParaRPr lang="en-US" sz="2800" b="1" dirty="0" smtClean="0">
              <a:solidFill>
                <a:srgbClr val="21386F"/>
              </a:solidFill>
              <a:latin typeface="Myriad Pro Semibold"/>
              <a:ea typeface="ＭＳ Ｐゴシック"/>
              <a:cs typeface="ＭＳ Ｐゴシック"/>
            </a:endParaRPr>
          </a:p>
        </p:txBody>
      </p:sp>
      <p:sp>
        <p:nvSpPr>
          <p:cNvPr id="13315" name="Subtitle 2"/>
          <p:cNvSpPr>
            <a:spLocks noGrp="1"/>
          </p:cNvSpPr>
          <p:nvPr>
            <p:ph type="subTitle" idx="1"/>
          </p:nvPr>
        </p:nvSpPr>
        <p:spPr>
          <a:xfrm>
            <a:off x="2447841" y="4199766"/>
            <a:ext cx="6615240" cy="2233402"/>
          </a:xfrm>
        </p:spPr>
        <p:txBody>
          <a:bodyPr/>
          <a:lstStyle/>
          <a:p>
            <a:pPr algn="r" eaLnBrk="1" hangingPunct="1"/>
            <a:r>
              <a:rPr lang="ru-RU" sz="1300" dirty="0" smtClean="0">
                <a:solidFill>
                  <a:srgbClr val="000066"/>
                </a:solidFill>
                <a:latin typeface="Myriad Pro"/>
                <a:ea typeface="ＭＳ Ｐゴシック"/>
                <a:cs typeface="ＭＳ Ｐゴシック"/>
              </a:rPr>
              <a:t>Жидков Александр Александрович, </a:t>
            </a:r>
          </a:p>
          <a:p>
            <a:pPr algn="r" eaLnBrk="1" hangingPunct="1"/>
            <a:r>
              <a:rPr lang="ru-RU" sz="1300" dirty="0" smtClean="0">
                <a:solidFill>
                  <a:srgbClr val="000066"/>
                </a:solidFill>
                <a:latin typeface="Myriad Pro"/>
                <a:ea typeface="ＭＳ Ｐゴシック"/>
                <a:cs typeface="ＭＳ Ｐゴシック"/>
              </a:rPr>
              <a:t>ответственный секретарь рабочей группы </a:t>
            </a:r>
          </a:p>
          <a:p>
            <a:pPr algn="r" eaLnBrk="1" hangingPunct="1"/>
            <a:r>
              <a:rPr lang="ru-RU" sz="1300" dirty="0" smtClean="0">
                <a:solidFill>
                  <a:srgbClr val="000066"/>
                </a:solidFill>
                <a:latin typeface="Myriad Pro"/>
                <a:ea typeface="ＭＳ Ｐゴシック"/>
                <a:cs typeface="ＭＳ Ｐゴシック"/>
              </a:rPr>
              <a:t>Национального совета при Президенте России</a:t>
            </a:r>
          </a:p>
          <a:p>
            <a:pPr algn="r" eaLnBrk="1" hangingPunct="1"/>
            <a:r>
              <a:rPr lang="ru-RU" sz="1300" dirty="0" smtClean="0">
                <a:solidFill>
                  <a:srgbClr val="000066"/>
                </a:solidFill>
                <a:latin typeface="Myriad Pro"/>
                <a:ea typeface="ＭＳ Ｐゴシック"/>
                <a:cs typeface="ＭＳ Ｐゴシック"/>
              </a:rPr>
              <a:t> по профессиональным квалификациям</a:t>
            </a:r>
          </a:p>
          <a:p>
            <a:pPr algn="r" eaLnBrk="1" hangingPunct="1"/>
            <a:r>
              <a:rPr lang="ru-RU" sz="1300" dirty="0" smtClean="0">
                <a:solidFill>
                  <a:srgbClr val="000066"/>
                </a:solidFill>
                <a:latin typeface="Myriad Pro"/>
                <a:ea typeface="ＭＳ Ｐゴシック"/>
                <a:cs typeface="ＭＳ Ｐゴシック"/>
              </a:rPr>
              <a:t> по развитию профессионального образования и обучения в</a:t>
            </a:r>
          </a:p>
          <a:p>
            <a:pPr algn="r" eaLnBrk="1" hangingPunct="1"/>
            <a:r>
              <a:rPr lang="ru-RU" sz="1300" dirty="0" smtClean="0">
                <a:solidFill>
                  <a:srgbClr val="000066"/>
                </a:solidFill>
                <a:latin typeface="Myriad Pro"/>
                <a:ea typeface="ＭＳ Ｐゴシック"/>
                <a:cs typeface="ＭＳ Ｐゴシック"/>
              </a:rPr>
              <a:t> национальной системе квалификаций,</a:t>
            </a:r>
          </a:p>
          <a:p>
            <a:pPr algn="r" eaLnBrk="1" hangingPunct="1"/>
            <a:r>
              <a:rPr lang="ru-RU" sz="1300" dirty="0" smtClean="0">
                <a:solidFill>
                  <a:srgbClr val="000066"/>
                </a:solidFill>
                <a:latin typeface="Myriad Pro"/>
                <a:ea typeface="ＭＳ Ｐゴシック"/>
                <a:cs typeface="ＭＳ Ｐゴシック"/>
              </a:rPr>
              <a:t>член рабочих групп по ФГОС высшего и среднего профессионального образования Совета по ФГОС Минобрнауки России, </a:t>
            </a:r>
          </a:p>
          <a:p>
            <a:pPr algn="r" eaLnBrk="1" hangingPunct="1"/>
            <a:r>
              <a:rPr lang="ru-RU" sz="1300" dirty="0" smtClean="0">
                <a:solidFill>
                  <a:srgbClr val="000066"/>
                </a:solidFill>
                <a:latin typeface="Myriad Pro"/>
                <a:ea typeface="ＭＳ Ｐゴシック"/>
                <a:cs typeface="ＭＳ Ｐゴシック"/>
              </a:rPr>
              <a:t>помощник ректора НИУ ВШЭ</a:t>
            </a:r>
            <a:endParaRPr kumimoji="1" lang="ru-RU" sz="1300" dirty="0" smtClean="0">
              <a:solidFill>
                <a:srgbClr val="000066"/>
              </a:solidFill>
              <a:latin typeface="Myriad Pro"/>
              <a:ea typeface="ＭＳ Ｐゴシック"/>
              <a:cs typeface="ＭＳ Ｐゴシック"/>
            </a:endParaRPr>
          </a:p>
        </p:txBody>
      </p:sp>
      <p:sp>
        <p:nvSpPr>
          <p:cNvPr id="13316" name="Subtitle 2"/>
          <p:cNvSpPr txBox="1">
            <a:spLocks/>
          </p:cNvSpPr>
          <p:nvPr/>
        </p:nvSpPr>
        <p:spPr bwMode="auto">
          <a:xfrm>
            <a:off x="1395877" y="6491105"/>
            <a:ext cx="6400800" cy="349250"/>
          </a:xfrm>
          <a:prstGeom prst="rect">
            <a:avLst/>
          </a:prstGeom>
          <a:noFill/>
          <a:ln w="9525">
            <a:noFill/>
            <a:miter lim="800000"/>
            <a:headEnd/>
            <a:tailEnd/>
          </a:ln>
        </p:spPr>
        <p:txBody>
          <a:bodyPr/>
          <a:lstStyle/>
          <a:p>
            <a:pPr algn="ctr">
              <a:spcBef>
                <a:spcPct val="20000"/>
              </a:spcBef>
            </a:pPr>
            <a:r>
              <a:rPr lang="ru-RU" sz="800" dirty="0" smtClean="0">
                <a:solidFill>
                  <a:prstClr val="white"/>
                </a:solidFill>
              </a:rPr>
              <a:t>Санкт-Петербург, 2018 г.</a:t>
            </a:r>
            <a:endParaRPr lang="ru-RU" sz="800" dirty="0">
              <a:solidFill>
                <a:prstClr val="white"/>
              </a:solidFill>
            </a:endParaRPr>
          </a:p>
        </p:txBody>
      </p:sp>
      <p:pic>
        <p:nvPicPr>
          <p:cNvPr id="1026" name="Picture 2" descr="Национальный совет при Президенте Российской Федерации по профессиональным квалификациям"/>
          <p:cNvPicPr>
            <a:picLocks noChangeAspect="1" noChangeArrowheads="1"/>
          </p:cNvPicPr>
          <p:nvPr/>
        </p:nvPicPr>
        <p:blipFill rotWithShape="1">
          <a:blip r:embed="rId3">
            <a:extLst>
              <a:ext uri="{28A0092B-C50C-407E-A947-70E740481C1C}">
                <a14:useLocalDpi xmlns:a14="http://schemas.microsoft.com/office/drawing/2010/main" val="0"/>
              </a:ext>
            </a:extLst>
          </a:blip>
          <a:srcRect r="77335"/>
          <a:stretch/>
        </p:blipFill>
        <p:spPr bwMode="auto">
          <a:xfrm>
            <a:off x="-4046" y="0"/>
            <a:ext cx="1157162" cy="952500"/>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p:cNvSpPr txBox="1">
            <a:spLocks/>
          </p:cNvSpPr>
          <p:nvPr/>
        </p:nvSpPr>
        <p:spPr bwMode="auto">
          <a:xfrm>
            <a:off x="1068150" y="0"/>
            <a:ext cx="4037925" cy="10438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0" fontAlgn="base" hangingPunct="0">
              <a:spcBef>
                <a:spcPct val="20000"/>
              </a:spcBef>
              <a:spcAft>
                <a:spcPct val="0"/>
              </a:spcAft>
              <a:buFont typeface="Arial" charset="0"/>
              <a:buNone/>
              <a:defRPr sz="3200" kern="1200">
                <a:solidFill>
                  <a:schemeClr val="tx1">
                    <a:tint val="75000"/>
                  </a:schemeClr>
                </a:solidFill>
                <a:latin typeface="+mn-lt"/>
                <a:ea typeface="ＭＳ Ｐゴシック" charset="-128"/>
                <a:cs typeface="ＭＳ Ｐゴシック" charset="-128"/>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charset="-128"/>
                <a:cs typeface="ＭＳ Ｐゴシック"/>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128"/>
                <a:cs typeface="ＭＳ Ｐゴシック"/>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ＭＳ Ｐゴシック"/>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ＭＳ Ｐゴシック"/>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eaLnBrk="1" hangingPunct="1"/>
            <a:r>
              <a:rPr lang="ru-RU" sz="900" b="1" dirty="0" smtClean="0">
                <a:solidFill>
                  <a:prstClr val="white"/>
                </a:solidFill>
                <a:latin typeface="Myriad Pro"/>
                <a:ea typeface="ＭＳ Ｐゴシック"/>
                <a:cs typeface="ＭＳ Ｐゴシック"/>
              </a:rPr>
              <a:t>РАБОЧАЯ ГРУППА ПО РАЗВИТИЮ ПРОФЕССИОНАЛЬНОГО ОБРАЗОВАНИЯ И ОБУЧЕНИЯ </a:t>
            </a:r>
          </a:p>
          <a:p>
            <a:pPr algn="l" eaLnBrk="1" hangingPunct="1"/>
            <a:r>
              <a:rPr lang="ru-RU" sz="900" b="1" dirty="0" smtClean="0">
                <a:solidFill>
                  <a:prstClr val="white"/>
                </a:solidFill>
                <a:latin typeface="Myriad Pro"/>
                <a:ea typeface="ＭＳ Ｐゴシック"/>
                <a:cs typeface="ＭＳ Ｐゴシック"/>
              </a:rPr>
              <a:t>В НАЦИОНАЛЬНОЙ СИСТЕМЕ КВАЛИФИКАЦИЙ</a:t>
            </a:r>
          </a:p>
          <a:p>
            <a:pPr algn="l" eaLnBrk="1" hangingPunct="1"/>
            <a:r>
              <a:rPr kumimoji="1" lang="ru-RU" sz="900" b="1" dirty="0" smtClean="0">
                <a:solidFill>
                  <a:prstClr val="white"/>
                </a:solidFill>
                <a:latin typeface="Myriad Pro"/>
                <a:ea typeface="ＭＳ Ｐゴシック"/>
                <a:cs typeface="ＭＳ Ｐゴシック"/>
              </a:rPr>
              <a:t>НАЦИОНАЛЬНОГО СОВЕТА </a:t>
            </a:r>
          </a:p>
          <a:p>
            <a:pPr algn="l" eaLnBrk="1" hangingPunct="1"/>
            <a:r>
              <a:rPr kumimoji="1" lang="ru-RU" sz="900" b="1" dirty="0" smtClean="0">
                <a:solidFill>
                  <a:prstClr val="white"/>
                </a:solidFill>
                <a:latin typeface="Myriad Pro"/>
                <a:ea typeface="ＭＳ Ｐゴシック"/>
                <a:cs typeface="ＭＳ Ｐゴシック"/>
              </a:rPr>
              <a:t>ПРИ ПРЕЗИДЕНТЕ РОССИЙСКОЙ ФЕДЕРАЦИИ </a:t>
            </a:r>
          </a:p>
          <a:p>
            <a:pPr algn="l" eaLnBrk="1" hangingPunct="1"/>
            <a:r>
              <a:rPr kumimoji="1" lang="ru-RU" sz="900" b="1" dirty="0" smtClean="0">
                <a:solidFill>
                  <a:prstClr val="white"/>
                </a:solidFill>
                <a:latin typeface="Myriad Pro"/>
                <a:ea typeface="ＭＳ Ｐゴシック"/>
                <a:cs typeface="ＭＳ Ｐゴシック"/>
              </a:rPr>
              <a:t>ПО ПРОФЕССИОНАЛЬНЫМ КВАЛИФИКАЦИЯМ</a:t>
            </a:r>
          </a:p>
        </p:txBody>
      </p:sp>
    </p:spTree>
    <p:extLst>
      <p:ext uri="{BB962C8B-B14F-4D97-AF65-F5344CB8AC3E}">
        <p14:creationId xmlns:p14="http://schemas.microsoft.com/office/powerpoint/2010/main" val="3720449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28774"/>
          </a:xfrm>
        </p:spPr>
        <p:txBody>
          <a:bodyPr/>
          <a:lstStyle/>
          <a:p>
            <a:pPr eaLnBrk="1" hangingPunct="1"/>
            <a:r>
              <a:rPr lang="ru-RU" sz="1800" b="1" dirty="0" smtClean="0">
                <a:solidFill>
                  <a:srgbClr val="000066"/>
                </a:solidFill>
                <a:latin typeface="Myriad Pro Semibold"/>
                <a:ea typeface="ＭＳ Ｐゴシック"/>
                <a:cs typeface="ＭＳ Ｐゴシック"/>
              </a:rPr>
              <a:t>Проблемы при подготовке и согласовании проектов ФГОС</a:t>
            </a:r>
            <a:endParaRPr lang="en-US" sz="1800" b="1" dirty="0">
              <a:solidFill>
                <a:srgbClr val="000066"/>
              </a:solidFill>
              <a:latin typeface="Myriad Pro Semibold"/>
              <a:ea typeface="ＭＳ Ｐゴシック"/>
              <a:cs typeface="ＭＳ Ｐゴシック"/>
            </a:endParaRPr>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10</a:t>
            </a:fld>
            <a:endParaRPr lang="en-US"/>
          </a:p>
        </p:txBody>
      </p:sp>
      <p:sp>
        <p:nvSpPr>
          <p:cNvPr id="33" name="Title 1"/>
          <p:cNvSpPr txBox="1">
            <a:spLocks/>
          </p:cNvSpPr>
          <p:nvPr/>
        </p:nvSpPr>
        <p:spPr bwMode="auto">
          <a:xfrm>
            <a:off x="3965096" y="4948800"/>
            <a:ext cx="4987387" cy="15285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eaLnBrk="1" hangingPunct="1"/>
            <a:endParaRPr lang="ru-RU" sz="1600" dirty="0" smtClean="0">
              <a:solidFill>
                <a:srgbClr val="000066"/>
              </a:solidFill>
              <a:latin typeface="Myriad Pro Semibold"/>
              <a:ea typeface="ＭＳ Ｐゴシック"/>
              <a:cs typeface="ＭＳ Ｐゴシック"/>
            </a:endParaRPr>
          </a:p>
          <a:p>
            <a:pPr eaLnBrk="1" hangingPunct="1"/>
            <a:endParaRPr lang="en-US" sz="1600" b="1" dirty="0">
              <a:solidFill>
                <a:srgbClr val="000066"/>
              </a:solidFill>
              <a:latin typeface="Myriad Pro Semibold"/>
              <a:ea typeface="ＭＳ Ｐゴシック"/>
              <a:cs typeface="ＭＳ Ｐゴシック"/>
            </a:endParaRPr>
          </a:p>
        </p:txBody>
      </p:sp>
      <p:sp>
        <p:nvSpPr>
          <p:cNvPr id="5" name="Прямоугольник 4"/>
          <p:cNvSpPr/>
          <p:nvPr/>
        </p:nvSpPr>
        <p:spPr>
          <a:xfrm>
            <a:off x="457196" y="2422217"/>
            <a:ext cx="4046019" cy="90360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b="1" dirty="0" smtClean="0">
              <a:solidFill>
                <a:schemeClr val="bg1"/>
              </a:solidFill>
              <a:latin typeface="Myriad Pro Semibold"/>
              <a:ea typeface="ＭＳ Ｐゴシック"/>
              <a:cs typeface="ＭＳ Ｐゴシック"/>
            </a:endParaRPr>
          </a:p>
          <a:p>
            <a:pPr algn="ctr"/>
            <a:r>
              <a:rPr lang="ru-RU" b="1" dirty="0" smtClean="0">
                <a:solidFill>
                  <a:schemeClr val="tx1"/>
                </a:solidFill>
                <a:latin typeface="Myriad Pro Semibold"/>
                <a:ea typeface="ＭＳ Ｐゴシック"/>
                <a:cs typeface="ＭＳ Ｐゴシック"/>
              </a:rPr>
              <a:t>Необходимо уточнить </a:t>
            </a:r>
            <a:r>
              <a:rPr lang="ru-RU" b="1" dirty="0">
                <a:solidFill>
                  <a:schemeClr val="tx1"/>
                </a:solidFill>
                <a:latin typeface="Myriad Pro Semibold"/>
                <a:ea typeface="ＭＳ Ｐゴシック"/>
                <a:cs typeface="ＭＳ Ｐゴシック"/>
              </a:rPr>
              <a:t>требования к квалификации в ПС</a:t>
            </a:r>
          </a:p>
          <a:p>
            <a:pPr algn="ctr"/>
            <a:endParaRPr lang="ru-RU" dirty="0">
              <a:solidFill>
                <a:schemeClr val="tx1"/>
              </a:solidFill>
            </a:endParaRPr>
          </a:p>
        </p:txBody>
      </p:sp>
      <p:sp>
        <p:nvSpPr>
          <p:cNvPr id="31" name="Прямоугольник 30"/>
          <p:cNvSpPr/>
          <p:nvPr/>
        </p:nvSpPr>
        <p:spPr>
          <a:xfrm>
            <a:off x="457197" y="1156364"/>
            <a:ext cx="4046019" cy="9273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b="1" dirty="0" smtClean="0">
              <a:solidFill>
                <a:schemeClr val="bg1"/>
              </a:solidFill>
              <a:latin typeface="Myriad Pro Semibold"/>
              <a:ea typeface="ＭＳ Ｐゴシック"/>
              <a:cs typeface="ＭＳ Ｐゴシック"/>
            </a:endParaRPr>
          </a:p>
          <a:p>
            <a:pPr algn="ctr"/>
            <a:r>
              <a:rPr lang="ru-RU" b="1" dirty="0" smtClean="0">
                <a:solidFill>
                  <a:schemeClr val="bg1"/>
                </a:solidFill>
                <a:latin typeface="Myriad Pro Semibold"/>
                <a:ea typeface="ＭＳ Ｐゴシック"/>
                <a:cs typeface="ＭＳ Ｐゴシック"/>
              </a:rPr>
              <a:t> </a:t>
            </a:r>
            <a:r>
              <a:rPr lang="ru-RU" b="1" dirty="0" smtClean="0">
                <a:solidFill>
                  <a:schemeClr val="tx1"/>
                </a:solidFill>
                <a:latin typeface="Myriad Pro Semibold"/>
                <a:ea typeface="ＭＳ Ｐゴシック"/>
                <a:cs typeface="ＭＳ Ｐゴシック"/>
              </a:rPr>
              <a:t>ПС продолжают разрабатываться</a:t>
            </a:r>
            <a:endParaRPr lang="ru-RU" b="1" dirty="0">
              <a:solidFill>
                <a:schemeClr val="tx1"/>
              </a:solidFill>
              <a:latin typeface="Myriad Pro Semibold"/>
              <a:ea typeface="ＭＳ Ｐゴシック"/>
              <a:cs typeface="ＭＳ Ｐゴシック"/>
            </a:endParaRPr>
          </a:p>
          <a:p>
            <a:pPr algn="ctr"/>
            <a:endParaRPr lang="ru-RU" dirty="0"/>
          </a:p>
        </p:txBody>
      </p:sp>
      <p:sp>
        <p:nvSpPr>
          <p:cNvPr id="34" name="Прямоугольник 33"/>
          <p:cNvSpPr/>
          <p:nvPr/>
        </p:nvSpPr>
        <p:spPr>
          <a:xfrm>
            <a:off x="457200" y="3625234"/>
            <a:ext cx="4046019" cy="12411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b="1" dirty="0" smtClean="0">
              <a:solidFill>
                <a:schemeClr val="bg1"/>
              </a:solidFill>
              <a:latin typeface="Myriad Pro Semibold"/>
              <a:ea typeface="ＭＳ Ｐゴシック"/>
              <a:cs typeface="ＭＳ Ｐゴシック"/>
            </a:endParaRPr>
          </a:p>
          <a:p>
            <a:pPr algn="ctr"/>
            <a:r>
              <a:rPr lang="ru-RU" sz="1600" b="1" dirty="0" smtClean="0">
                <a:solidFill>
                  <a:schemeClr val="tx1"/>
                </a:solidFill>
                <a:latin typeface="Myriad Pro Semibold"/>
                <a:ea typeface="ＭＳ Ｐゴシック"/>
                <a:cs typeface="ＭＳ Ｐゴシック"/>
              </a:rPr>
              <a:t>Подход к выбору </a:t>
            </a:r>
            <a:r>
              <a:rPr lang="ru-RU" sz="1600" b="1" dirty="0">
                <a:solidFill>
                  <a:schemeClr val="tx1"/>
                </a:solidFill>
                <a:latin typeface="Myriad Pro Semibold"/>
                <a:ea typeface="ＭＳ Ｐゴシック"/>
                <a:cs typeface="ＭＳ Ｐゴシック"/>
              </a:rPr>
              <a:t>экспертов </a:t>
            </a:r>
            <a:r>
              <a:rPr lang="ru-RU" sz="1600" b="1" dirty="0" smtClean="0">
                <a:solidFill>
                  <a:schemeClr val="tx1"/>
                </a:solidFill>
                <a:latin typeface="Myriad Pro Semibold"/>
                <a:ea typeface="ＭＳ Ｐゴシック"/>
                <a:cs typeface="ＭＳ Ｐゴシック"/>
              </a:rPr>
              <a:t> и </a:t>
            </a:r>
            <a:r>
              <a:rPr lang="ru-RU" sz="1600" b="1" dirty="0">
                <a:solidFill>
                  <a:schemeClr val="tx1"/>
                </a:solidFill>
                <a:latin typeface="Myriad Pro Semibold"/>
                <a:ea typeface="ＭＳ Ｐゴシック"/>
                <a:cs typeface="ＭＳ Ｐゴシック"/>
              </a:rPr>
              <a:t>организация </a:t>
            </a:r>
            <a:r>
              <a:rPr lang="ru-RU" sz="1600" b="1" dirty="0" smtClean="0">
                <a:solidFill>
                  <a:schemeClr val="tx1"/>
                </a:solidFill>
                <a:latin typeface="Myriad Pro Semibold"/>
                <a:ea typeface="ＭＳ Ｐゴシック"/>
                <a:cs typeface="ＭＳ Ｐゴシック"/>
              </a:rPr>
              <a:t>экспертизы в </a:t>
            </a:r>
            <a:r>
              <a:rPr lang="ru-RU" sz="1600" b="1" dirty="0">
                <a:solidFill>
                  <a:schemeClr val="tx1"/>
                </a:solidFill>
                <a:latin typeface="Myriad Pro Semibold"/>
                <a:ea typeface="ＭＳ Ｐゴシック"/>
                <a:cs typeface="ＭＳ Ｐゴシック"/>
              </a:rPr>
              <a:t>совете </a:t>
            </a:r>
            <a:endParaRPr lang="ru-RU" sz="1600" b="1" dirty="0" smtClean="0">
              <a:solidFill>
                <a:schemeClr val="tx1"/>
              </a:solidFill>
              <a:latin typeface="Myriad Pro Semibold"/>
              <a:ea typeface="ＭＳ Ｐゴシック"/>
              <a:cs typeface="ＭＳ Ｐゴシック"/>
            </a:endParaRPr>
          </a:p>
          <a:p>
            <a:pPr algn="ctr"/>
            <a:r>
              <a:rPr lang="ru-RU" sz="1600" b="1" dirty="0" smtClean="0">
                <a:solidFill>
                  <a:schemeClr val="tx1"/>
                </a:solidFill>
                <a:latin typeface="Myriad Pro Semibold"/>
                <a:ea typeface="ＭＳ Ｐゴシック"/>
                <a:cs typeface="ＭＳ Ｐゴシック"/>
              </a:rPr>
              <a:t>по </a:t>
            </a:r>
            <a:r>
              <a:rPr lang="ru-RU" sz="1600" b="1" dirty="0">
                <a:solidFill>
                  <a:schemeClr val="tx1"/>
                </a:solidFill>
                <a:latin typeface="Myriad Pro Semibold"/>
                <a:ea typeface="ＭＳ Ｐゴシック"/>
                <a:cs typeface="ＭＳ Ｐゴシック"/>
              </a:rPr>
              <a:t>профессиональным </a:t>
            </a:r>
            <a:r>
              <a:rPr lang="ru-RU" sz="1600" b="1" dirty="0" smtClean="0">
                <a:solidFill>
                  <a:schemeClr val="tx1"/>
                </a:solidFill>
                <a:latin typeface="Myriad Pro Semibold"/>
                <a:ea typeface="ＭＳ Ｐゴシック"/>
                <a:cs typeface="ＭＳ Ｐゴシック"/>
              </a:rPr>
              <a:t>квалификациям</a:t>
            </a:r>
            <a:endParaRPr lang="ru-RU" b="1" dirty="0">
              <a:solidFill>
                <a:schemeClr val="tx1"/>
              </a:solidFill>
              <a:latin typeface="Myriad Pro Semibold"/>
              <a:ea typeface="ＭＳ Ｐゴシック"/>
              <a:cs typeface="ＭＳ Ｐゴシック"/>
            </a:endParaRPr>
          </a:p>
          <a:p>
            <a:pPr algn="ctr"/>
            <a:endParaRPr lang="ru-RU" dirty="0">
              <a:solidFill>
                <a:schemeClr val="tx1"/>
              </a:solidFill>
            </a:endParaRPr>
          </a:p>
        </p:txBody>
      </p:sp>
      <p:sp>
        <p:nvSpPr>
          <p:cNvPr id="35" name="Прямоугольник 34"/>
          <p:cNvSpPr/>
          <p:nvPr/>
        </p:nvSpPr>
        <p:spPr>
          <a:xfrm>
            <a:off x="457198" y="5242321"/>
            <a:ext cx="4046019" cy="111402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1"/>
                </a:solidFill>
                <a:latin typeface="Myriad Pro Semibold"/>
                <a:ea typeface="ＭＳ Ｐゴシック"/>
                <a:cs typeface="ＭＳ Ｐゴシック"/>
              </a:rPr>
              <a:t>Необходимость повышать компетенцию разработчиков ФГОС и ПООП</a:t>
            </a:r>
            <a:endParaRPr lang="ru-RU" dirty="0">
              <a:solidFill>
                <a:schemeClr val="tx1"/>
              </a:solidFill>
            </a:endParaRPr>
          </a:p>
        </p:txBody>
      </p:sp>
      <p:sp>
        <p:nvSpPr>
          <p:cNvPr id="6" name="Скругленный прямоугольник 5"/>
          <p:cNvSpPr/>
          <p:nvPr/>
        </p:nvSpPr>
        <p:spPr>
          <a:xfrm>
            <a:off x="4936141" y="1156364"/>
            <a:ext cx="4016341" cy="102039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600" dirty="0" smtClean="0">
              <a:solidFill>
                <a:srgbClr val="000066"/>
              </a:solidFill>
              <a:latin typeface="Myriad Pro Semibold"/>
            </a:endParaRPr>
          </a:p>
          <a:p>
            <a:pPr algn="ctr"/>
            <a:endParaRPr lang="ru-RU" dirty="0"/>
          </a:p>
        </p:txBody>
      </p:sp>
      <p:sp>
        <p:nvSpPr>
          <p:cNvPr id="36" name="Скругленный прямоугольник 35"/>
          <p:cNvSpPr/>
          <p:nvPr/>
        </p:nvSpPr>
        <p:spPr>
          <a:xfrm>
            <a:off x="4936142" y="2363824"/>
            <a:ext cx="4016340" cy="102039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350" dirty="0">
                <a:solidFill>
                  <a:srgbClr val="000066"/>
                </a:solidFill>
                <a:latin typeface="Myriad Pro Semibold"/>
              </a:rPr>
              <a:t>ПС </a:t>
            </a:r>
            <a:r>
              <a:rPr lang="ru-RU" sz="1350" dirty="0" smtClean="0">
                <a:solidFill>
                  <a:srgbClr val="000066"/>
                </a:solidFill>
                <a:latin typeface="Myriad Pro Semibold"/>
              </a:rPr>
              <a:t>«Специалист по НИОКР»: не может быть бакалавра с учёной степенью</a:t>
            </a:r>
          </a:p>
          <a:p>
            <a:pPr algn="ctr"/>
            <a:r>
              <a:rPr lang="ru-RU" sz="1350" dirty="0" smtClean="0">
                <a:solidFill>
                  <a:srgbClr val="000066"/>
                </a:solidFill>
                <a:latin typeface="Myriad Pro Semibold"/>
              </a:rPr>
              <a:t>ПС педагога проф. образования: не только профессора должны преподавать в магистратуре и аспирантуре </a:t>
            </a:r>
            <a:endParaRPr lang="ru-RU" sz="1350" dirty="0"/>
          </a:p>
        </p:txBody>
      </p:sp>
      <p:sp>
        <p:nvSpPr>
          <p:cNvPr id="37" name="Скругленный прямоугольник 36"/>
          <p:cNvSpPr/>
          <p:nvPr/>
        </p:nvSpPr>
        <p:spPr>
          <a:xfrm>
            <a:off x="4938162" y="3524845"/>
            <a:ext cx="4205837" cy="1323566"/>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ru-RU" sz="1400" dirty="0" smtClean="0">
                <a:solidFill>
                  <a:srgbClr val="000066"/>
                </a:solidFill>
                <a:latin typeface="Myriad Pro Semibold"/>
                <a:ea typeface="ＭＳ Ｐゴシック"/>
                <a:cs typeface="ＭＳ Ｐゴシック"/>
              </a:rPr>
              <a:t>Советами по </a:t>
            </a:r>
            <a:r>
              <a:rPr lang="ru-RU" sz="1400" dirty="0" err="1" smtClean="0">
                <a:solidFill>
                  <a:srgbClr val="000066"/>
                </a:solidFill>
                <a:latin typeface="Myriad Pro Semibold"/>
                <a:ea typeface="ＭＳ Ｐゴシック"/>
                <a:cs typeface="ＭＳ Ｐゴシック"/>
              </a:rPr>
              <a:t>проф.квалификациям</a:t>
            </a:r>
            <a:r>
              <a:rPr lang="ru-RU" sz="1400" dirty="0" smtClean="0">
                <a:solidFill>
                  <a:srgbClr val="000066"/>
                </a:solidFill>
                <a:latin typeface="Myriad Pro Semibold"/>
                <a:ea typeface="ＭＳ Ｐゴシック"/>
                <a:cs typeface="ＭＳ Ｐゴシック"/>
              </a:rPr>
              <a:t> выдаются одновременно несколько противоречащих друг другу заключений на проекты ФГОС (химия, сельское хозяйство и др.)</a:t>
            </a:r>
            <a:endParaRPr lang="ru-RU" sz="1400" dirty="0">
              <a:solidFill>
                <a:srgbClr val="000066"/>
              </a:solidFill>
              <a:latin typeface="Myriad Pro Semibold"/>
              <a:ea typeface="ＭＳ Ｐゴシック"/>
              <a:cs typeface="ＭＳ Ｐゴシック"/>
            </a:endParaRPr>
          </a:p>
        </p:txBody>
      </p:sp>
      <p:sp>
        <p:nvSpPr>
          <p:cNvPr id="38" name="Скругленный прямоугольник 37"/>
          <p:cNvSpPr/>
          <p:nvPr/>
        </p:nvSpPr>
        <p:spPr>
          <a:xfrm>
            <a:off x="4936141" y="5118944"/>
            <a:ext cx="4205836" cy="1360781"/>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ru-RU" sz="1350" dirty="0" smtClean="0">
                <a:solidFill>
                  <a:srgbClr val="000066"/>
                </a:solidFill>
                <a:latin typeface="Myriad Pro Semibold"/>
                <a:ea typeface="ＭＳ Ｐゴシック"/>
                <a:cs typeface="ＭＳ Ｐゴシック"/>
              </a:rPr>
              <a:t>Неточности в описании областей и сфер профессиональной деятельности, типов задач, неизмеримые, непонятные ОПК, неверный выбор </a:t>
            </a:r>
            <a:r>
              <a:rPr lang="ru-RU" sz="1350" dirty="0" err="1" smtClean="0">
                <a:solidFill>
                  <a:srgbClr val="000066"/>
                </a:solidFill>
                <a:latin typeface="Myriad Pro Semibold"/>
                <a:ea typeface="ＭＳ Ｐゴシック"/>
                <a:cs typeface="ＭＳ Ｐゴシック"/>
              </a:rPr>
              <a:t>профстандартов</a:t>
            </a:r>
            <a:r>
              <a:rPr lang="ru-RU" sz="1350" dirty="0" smtClean="0">
                <a:solidFill>
                  <a:srgbClr val="000066"/>
                </a:solidFill>
                <a:latin typeface="Myriad Pro Semibold"/>
                <a:ea typeface="ＭＳ Ｐゴシック"/>
                <a:cs typeface="ＭＳ Ｐゴシック"/>
              </a:rPr>
              <a:t> «не своего» уровня и содержания» </a:t>
            </a:r>
            <a:endParaRPr lang="ru-RU" sz="1350" dirty="0">
              <a:solidFill>
                <a:srgbClr val="000066"/>
              </a:solidFill>
              <a:latin typeface="Myriad Pro Semibold"/>
              <a:ea typeface="ＭＳ Ｐゴシック"/>
              <a:cs typeface="ＭＳ Ｐゴシック"/>
            </a:endParaRPr>
          </a:p>
        </p:txBody>
      </p:sp>
      <p:sp>
        <p:nvSpPr>
          <p:cNvPr id="12" name="Стрелка вправо 11"/>
          <p:cNvSpPr/>
          <p:nvPr/>
        </p:nvSpPr>
        <p:spPr>
          <a:xfrm>
            <a:off x="4288779" y="1545579"/>
            <a:ext cx="776835" cy="40460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smtClean="0"/>
              <a:t>пример</a:t>
            </a:r>
            <a:endParaRPr lang="ru-RU" sz="1100" dirty="0"/>
          </a:p>
        </p:txBody>
      </p:sp>
      <p:sp>
        <p:nvSpPr>
          <p:cNvPr id="39" name="Стрелка вправо 38"/>
          <p:cNvSpPr/>
          <p:nvPr/>
        </p:nvSpPr>
        <p:spPr>
          <a:xfrm>
            <a:off x="4288779" y="4043504"/>
            <a:ext cx="776835" cy="40460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smtClean="0"/>
              <a:t>пример</a:t>
            </a:r>
            <a:endParaRPr lang="ru-RU" sz="1100" dirty="0"/>
          </a:p>
        </p:txBody>
      </p:sp>
      <p:sp>
        <p:nvSpPr>
          <p:cNvPr id="40" name="Стрелка вправо 39"/>
          <p:cNvSpPr/>
          <p:nvPr/>
        </p:nvSpPr>
        <p:spPr>
          <a:xfrm>
            <a:off x="4288778" y="5597034"/>
            <a:ext cx="776835" cy="40460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smtClean="0"/>
              <a:t>пример</a:t>
            </a:r>
            <a:endParaRPr lang="ru-RU" sz="1100" dirty="0"/>
          </a:p>
        </p:txBody>
      </p:sp>
      <p:sp>
        <p:nvSpPr>
          <p:cNvPr id="41" name="Стрелка вправо 40"/>
          <p:cNvSpPr/>
          <p:nvPr/>
        </p:nvSpPr>
        <p:spPr>
          <a:xfrm>
            <a:off x="4288777" y="2671720"/>
            <a:ext cx="776835" cy="40460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smtClean="0"/>
              <a:t>пример</a:t>
            </a:r>
            <a:endParaRPr lang="ru-RU" sz="1100" dirty="0"/>
          </a:p>
        </p:txBody>
      </p:sp>
      <p:sp>
        <p:nvSpPr>
          <p:cNvPr id="8" name="Прямоугольник 7"/>
          <p:cNvSpPr/>
          <p:nvPr/>
        </p:nvSpPr>
        <p:spPr>
          <a:xfrm>
            <a:off x="5065612" y="1250700"/>
            <a:ext cx="3886870" cy="738664"/>
          </a:xfrm>
          <a:prstGeom prst="rect">
            <a:avLst/>
          </a:prstGeom>
        </p:spPr>
        <p:txBody>
          <a:bodyPr wrap="square">
            <a:spAutoFit/>
          </a:bodyPr>
          <a:lstStyle/>
          <a:p>
            <a:pPr algn="ctr"/>
            <a:r>
              <a:rPr lang="ru-RU" sz="1350" dirty="0" smtClean="0">
                <a:solidFill>
                  <a:srgbClr val="000066"/>
                </a:solidFill>
                <a:effectLst>
                  <a:outerShdw blurRad="38100" dist="38100" dir="2700000" algn="tl">
                    <a:srgbClr val="000000">
                      <a:alpha val="43137"/>
                    </a:srgbClr>
                  </a:outerShdw>
                </a:effectLst>
                <a:latin typeface="Myriad Pro Semibold"/>
                <a:ea typeface="+mn-ea"/>
                <a:cs typeface="+mn-cs"/>
              </a:rPr>
              <a:t>ПС Сборщик </a:t>
            </a:r>
            <a:r>
              <a:rPr lang="ru-RU" sz="1350" dirty="0">
                <a:solidFill>
                  <a:srgbClr val="000066"/>
                </a:solidFill>
                <a:effectLst>
                  <a:outerShdw blurRad="38100" dist="38100" dir="2700000" algn="tl">
                    <a:srgbClr val="000000">
                      <a:alpha val="43137"/>
                    </a:srgbClr>
                  </a:outerShdw>
                </a:effectLst>
                <a:latin typeface="Myriad Pro Semibold"/>
                <a:ea typeface="+mn-ea"/>
                <a:cs typeface="+mn-cs"/>
              </a:rPr>
              <a:t>электронных систем (специалист по электронным приборам и устройствам</a:t>
            </a:r>
            <a:r>
              <a:rPr lang="ru-RU" sz="1350" dirty="0" smtClean="0">
                <a:solidFill>
                  <a:srgbClr val="000066"/>
                </a:solidFill>
                <a:effectLst>
                  <a:outerShdw blurRad="38100" dist="38100" dir="2700000" algn="tl">
                    <a:srgbClr val="000000">
                      <a:alpha val="43137"/>
                    </a:srgbClr>
                  </a:outerShdw>
                </a:effectLst>
                <a:latin typeface="Myriad Pro Semibold"/>
                <a:ea typeface="+mn-ea"/>
                <a:cs typeface="+mn-cs"/>
              </a:rPr>
              <a:t>) утверждён в феврале 2017 г. </a:t>
            </a:r>
            <a:endParaRPr lang="ru-RU" sz="1350" dirty="0">
              <a:solidFill>
                <a:srgbClr val="000066"/>
              </a:solidFill>
              <a:effectLst>
                <a:outerShdw blurRad="38100" dist="38100" dir="2700000" algn="tl">
                  <a:srgbClr val="000000">
                    <a:alpha val="43137"/>
                  </a:srgbClr>
                </a:outerShdw>
              </a:effectLst>
              <a:latin typeface="Myriad Pro Semibold"/>
              <a:ea typeface="+mn-ea"/>
              <a:cs typeface="+mn-cs"/>
            </a:endParaRPr>
          </a:p>
        </p:txBody>
      </p:sp>
    </p:spTree>
    <p:extLst>
      <p:ext uri="{BB962C8B-B14F-4D97-AF65-F5344CB8AC3E}">
        <p14:creationId xmlns:p14="http://schemas.microsoft.com/office/powerpoint/2010/main" val="626872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3034" y="0"/>
            <a:ext cx="8229600" cy="614995"/>
          </a:xfrm>
        </p:spPr>
        <p:txBody>
          <a:bodyPr/>
          <a:lstStyle/>
          <a:p>
            <a:pPr eaLnBrk="1" hangingPunct="1"/>
            <a:r>
              <a:rPr lang="ru-RU" sz="1900" b="1" dirty="0" smtClean="0">
                <a:solidFill>
                  <a:srgbClr val="000066"/>
                </a:solidFill>
                <a:latin typeface="Myriad Pro Semibold"/>
                <a:ea typeface="ＭＳ Ｐゴシック"/>
                <a:cs typeface="ＭＳ Ｐゴシック"/>
              </a:rPr>
              <a:t>Без примерных программ ФГОС ВО 3++ не внедрить</a:t>
            </a:r>
            <a:endParaRPr lang="en-US" sz="1900" b="1" dirty="0">
              <a:solidFill>
                <a:srgbClr val="000066"/>
              </a:solidFill>
              <a:latin typeface="Myriad Pro Semibold"/>
              <a:ea typeface="ＭＳ Ｐゴシック"/>
              <a:cs typeface="ＭＳ Ｐゴシック"/>
            </a:endParaRPr>
          </a:p>
        </p:txBody>
      </p:sp>
      <p:sp>
        <p:nvSpPr>
          <p:cNvPr id="2" name="Объект 1"/>
          <p:cNvSpPr>
            <a:spLocks noGrp="1"/>
          </p:cNvSpPr>
          <p:nvPr>
            <p:ph idx="1"/>
          </p:nvPr>
        </p:nvSpPr>
        <p:spPr/>
        <p:txBody>
          <a:bodyPr/>
          <a:lstStyle/>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endParaRPr lang="ru-RU" dirty="0"/>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11</a:t>
            </a:fld>
            <a:endParaRPr lang="en-US"/>
          </a:p>
        </p:txBody>
      </p:sp>
      <p:sp>
        <p:nvSpPr>
          <p:cNvPr id="6" name="Прямоугольник 5"/>
          <p:cNvSpPr/>
          <p:nvPr/>
        </p:nvSpPr>
        <p:spPr>
          <a:xfrm>
            <a:off x="141611" y="469379"/>
            <a:ext cx="8832456" cy="2793072"/>
          </a:xfrm>
          <a:prstGeom prst="rect">
            <a:avLst/>
          </a:prstGeom>
        </p:spPr>
        <p:txBody>
          <a:bodyPr wrap="square">
            <a:spAutoFit/>
          </a:bodyPr>
          <a:lstStyle/>
          <a:p>
            <a:pPr marL="285750" indent="-285750">
              <a:lnSpc>
                <a:spcPct val="150000"/>
              </a:lnSpc>
              <a:buFont typeface="Wingdings" panose="05000000000000000000" pitchFamily="2" charset="2"/>
              <a:buChar char="ü"/>
            </a:pPr>
            <a:r>
              <a:rPr lang="ru-RU" sz="1550" dirty="0">
                <a:solidFill>
                  <a:srgbClr val="000066"/>
                </a:solidFill>
                <a:latin typeface="Myriad Pro Semibold"/>
              </a:rPr>
              <a:t>В ПООП устанавливаются индикаторы универсальных, общепрофессиональных </a:t>
            </a:r>
            <a:r>
              <a:rPr lang="ru-RU" sz="1550" dirty="0" smtClean="0">
                <a:solidFill>
                  <a:srgbClr val="000066"/>
                </a:solidFill>
                <a:latin typeface="Myriad Pro Semibold"/>
              </a:rPr>
              <a:t>компетенций – это обязательные для исполнения элементы (+ обязательное ПК и индикаторы к ним – при наличии) </a:t>
            </a:r>
            <a:endParaRPr lang="ru-RU" sz="1550" dirty="0">
              <a:solidFill>
                <a:srgbClr val="000066"/>
              </a:solidFill>
              <a:latin typeface="Myriad Pro Semibold"/>
            </a:endParaRPr>
          </a:p>
          <a:p>
            <a:pPr marL="285750" indent="-285750">
              <a:lnSpc>
                <a:spcPct val="150000"/>
              </a:lnSpc>
              <a:buFont typeface="Wingdings" panose="05000000000000000000" pitchFamily="2" charset="2"/>
              <a:buChar char="ü"/>
            </a:pPr>
            <a:r>
              <a:rPr lang="ru-RU" sz="1550" dirty="0">
                <a:solidFill>
                  <a:srgbClr val="000066"/>
                </a:solidFill>
                <a:latin typeface="Myriad Pro Semibold"/>
              </a:rPr>
              <a:t>В ФГОС нет профессиональных задач, примерных профилей, профессиональных компетенций и индикаторов к ним. Все это должно закрепляться в ПООП как основа единого образовательного пространства и помощь вузам (зачем изобретать велосипед?) </a:t>
            </a:r>
          </a:p>
          <a:p>
            <a:pPr marL="285750" indent="-285750">
              <a:buFont typeface="Wingdings" panose="05000000000000000000" pitchFamily="2" charset="2"/>
              <a:buChar char="ü"/>
            </a:pPr>
            <a:endParaRPr lang="ru-RU" dirty="0"/>
          </a:p>
          <a:p>
            <a:pPr marL="285750" indent="-285750">
              <a:buFont typeface="Wingdings" panose="05000000000000000000" pitchFamily="2" charset="2"/>
              <a:buChar char="ü"/>
            </a:pPr>
            <a:endParaRPr lang="ru-RU" dirty="0"/>
          </a:p>
        </p:txBody>
      </p:sp>
      <p:sp>
        <p:nvSpPr>
          <p:cNvPr id="7" name="Стрелка вправо 6"/>
          <p:cNvSpPr/>
          <p:nvPr/>
        </p:nvSpPr>
        <p:spPr>
          <a:xfrm rot="5400000">
            <a:off x="1045561" y="2660595"/>
            <a:ext cx="1650427" cy="205840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200" dirty="0" smtClean="0">
                <a:solidFill>
                  <a:schemeClr val="tx1"/>
                </a:solidFill>
              </a:rPr>
              <a:t>ФГОС</a:t>
            </a:r>
            <a:endParaRPr lang="ru-RU" sz="1200" dirty="0">
              <a:solidFill>
                <a:schemeClr val="tx1"/>
              </a:solidFill>
            </a:endParaRPr>
          </a:p>
        </p:txBody>
      </p:sp>
      <p:sp>
        <p:nvSpPr>
          <p:cNvPr id="8" name="Стрелка вправо 7"/>
          <p:cNvSpPr/>
          <p:nvPr/>
        </p:nvSpPr>
        <p:spPr>
          <a:xfrm rot="5400000">
            <a:off x="6563884" y="2628670"/>
            <a:ext cx="1575115" cy="2046943"/>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1500" dirty="0" smtClean="0">
                <a:solidFill>
                  <a:schemeClr val="tx1"/>
                </a:solidFill>
              </a:rPr>
              <a:t>ПООП</a:t>
            </a:r>
            <a:endParaRPr lang="ru-RU" sz="1500" dirty="0">
              <a:solidFill>
                <a:schemeClr val="tx1"/>
              </a:solidFill>
            </a:endParaRPr>
          </a:p>
        </p:txBody>
      </p:sp>
      <p:sp>
        <p:nvSpPr>
          <p:cNvPr id="9" name="Прямоугольник 8"/>
          <p:cNvSpPr/>
          <p:nvPr/>
        </p:nvSpPr>
        <p:spPr>
          <a:xfrm>
            <a:off x="4135030" y="4515011"/>
            <a:ext cx="4839037" cy="231871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Wingdings" panose="05000000000000000000" pitchFamily="2" charset="2"/>
              <a:buChar char="ü"/>
            </a:pPr>
            <a:r>
              <a:rPr lang="ru-RU" sz="1500" dirty="0" smtClean="0"/>
              <a:t>В пилотном режиме прошло согласование ПООП по ТОП 50 СПО с участием 12 СПК</a:t>
            </a:r>
          </a:p>
          <a:p>
            <a:pPr marL="285750" indent="-285750">
              <a:buFont typeface="Wingdings" panose="05000000000000000000" pitchFamily="2" charset="2"/>
              <a:buChar char="ü"/>
            </a:pPr>
            <a:r>
              <a:rPr lang="ru-RU" sz="1500" dirty="0" smtClean="0"/>
              <a:t>Необходимы изменения в приказ </a:t>
            </a:r>
            <a:r>
              <a:rPr lang="ru-RU" sz="1500" dirty="0"/>
              <a:t>Минобрнауки России от 28.05.2014 N </a:t>
            </a:r>
            <a:r>
              <a:rPr lang="ru-RU" sz="1500" dirty="0" smtClean="0"/>
              <a:t>594  - много </a:t>
            </a:r>
            <a:r>
              <a:rPr lang="ru-RU" sz="1500" dirty="0" err="1" smtClean="0"/>
              <a:t>дублирующимх</a:t>
            </a:r>
            <a:r>
              <a:rPr lang="ru-RU" sz="1500" dirty="0" smtClean="0"/>
              <a:t> экспертных процедур. Формально у ФУМО нет права разрабатывать ПООП </a:t>
            </a:r>
            <a:r>
              <a:rPr lang="ru-RU" sz="1500" b="1" dirty="0" smtClean="0">
                <a:solidFill>
                  <a:srgbClr val="FF0000"/>
                </a:solidFill>
              </a:rPr>
              <a:t>(?!)</a:t>
            </a:r>
          </a:p>
          <a:p>
            <a:pPr marL="285750" indent="-285750">
              <a:buFont typeface="Wingdings" panose="05000000000000000000" pitchFamily="2" charset="2"/>
              <a:buChar char="ü"/>
            </a:pPr>
            <a:r>
              <a:rPr lang="ru-RU" sz="1500" dirty="0" smtClean="0"/>
              <a:t>Разработаны экспертные формы</a:t>
            </a:r>
          </a:p>
          <a:p>
            <a:pPr marL="285750" indent="-285750">
              <a:buFont typeface="Wingdings" panose="05000000000000000000" pitchFamily="2" charset="2"/>
              <a:buChar char="ü"/>
            </a:pPr>
            <a:r>
              <a:rPr lang="ru-RU" sz="1500" dirty="0" smtClean="0"/>
              <a:t>Обучение экспертов</a:t>
            </a:r>
          </a:p>
          <a:p>
            <a:pPr marL="285750" indent="-285750">
              <a:buFont typeface="Wingdings" panose="05000000000000000000" pitchFamily="2" charset="2"/>
              <a:buChar char="ü"/>
            </a:pPr>
            <a:r>
              <a:rPr lang="ru-RU" sz="1500" dirty="0" smtClean="0"/>
              <a:t>Необходимо решить вопрос использования конструктора ПООП – зачем он нужен? </a:t>
            </a:r>
            <a:endParaRPr lang="ru-RU" sz="1500" dirty="0"/>
          </a:p>
          <a:p>
            <a:endParaRPr lang="ru-RU" sz="1500" dirty="0"/>
          </a:p>
        </p:txBody>
      </p:sp>
      <p:sp>
        <p:nvSpPr>
          <p:cNvPr id="11" name="Прямоугольник 10"/>
          <p:cNvSpPr/>
          <p:nvPr/>
        </p:nvSpPr>
        <p:spPr>
          <a:xfrm>
            <a:off x="72828" y="4515010"/>
            <a:ext cx="3803257" cy="234299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Wingdings" panose="05000000000000000000" pitchFamily="2" charset="2"/>
              <a:buChar char="ü"/>
            </a:pPr>
            <a:r>
              <a:rPr lang="ru-RU" sz="1600" dirty="0" smtClean="0"/>
              <a:t>Правила разработки ФГОС (в </a:t>
            </a:r>
            <a:r>
              <a:rPr lang="ru-RU" sz="1600" dirty="0" err="1" smtClean="0"/>
              <a:t>ред</a:t>
            </a:r>
            <a:r>
              <a:rPr lang="ru-RU" sz="1600" dirty="0" smtClean="0"/>
              <a:t> 2018);</a:t>
            </a:r>
          </a:p>
          <a:p>
            <a:pPr marL="285750" indent="-285750">
              <a:buFont typeface="Wingdings" panose="05000000000000000000" pitchFamily="2" charset="2"/>
              <a:buChar char="ü"/>
            </a:pPr>
            <a:r>
              <a:rPr lang="ru-RU" sz="1600" dirty="0" smtClean="0"/>
              <a:t>Регламент взаимодействия (в ред. 2018);</a:t>
            </a:r>
          </a:p>
          <a:p>
            <a:pPr marL="285750" indent="-285750">
              <a:buFont typeface="Wingdings" panose="05000000000000000000" pitchFamily="2" charset="2"/>
              <a:buChar char="ü"/>
            </a:pPr>
            <a:r>
              <a:rPr lang="ru-RU" sz="1600" dirty="0" smtClean="0"/>
              <a:t>Методические рекомендации для ФГОС ВО (2017). </a:t>
            </a:r>
          </a:p>
          <a:p>
            <a:pPr marL="285750" indent="-285750">
              <a:buFont typeface="Wingdings" panose="05000000000000000000" pitchFamily="2" charset="2"/>
              <a:buChar char="ü"/>
            </a:pPr>
            <a:r>
              <a:rPr lang="ru-RU" sz="1600" dirty="0" smtClean="0"/>
              <a:t>Утверждены формы заключений. </a:t>
            </a:r>
            <a:endParaRPr lang="ru-RU" sz="1600" dirty="0"/>
          </a:p>
          <a:p>
            <a:pPr algn="ctr"/>
            <a:endParaRPr lang="ru-RU" dirty="0"/>
          </a:p>
        </p:txBody>
      </p:sp>
    </p:spTree>
    <p:extLst>
      <p:ext uri="{BB962C8B-B14F-4D97-AF65-F5344CB8AC3E}">
        <p14:creationId xmlns:p14="http://schemas.microsoft.com/office/powerpoint/2010/main" val="468802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99310" y="150261"/>
            <a:ext cx="8743444" cy="614995"/>
          </a:xfrm>
        </p:spPr>
        <p:txBody>
          <a:bodyPr/>
          <a:lstStyle/>
          <a:p>
            <a:pPr eaLnBrk="1" hangingPunct="1"/>
            <a:r>
              <a:rPr lang="ru-RU" sz="2000" b="1" dirty="0" smtClean="0">
                <a:solidFill>
                  <a:srgbClr val="000066"/>
                </a:solidFill>
                <a:latin typeface="Myriad Pro Semibold"/>
                <a:ea typeface="ＭＳ Ｐゴシック"/>
                <a:cs typeface="ＭＳ Ｐゴシック"/>
              </a:rPr>
              <a:t>Что могут делать вузы для подготовки к переходу на ФГОС 3++? </a:t>
            </a:r>
            <a:endParaRPr lang="en-US" sz="2000" b="1" dirty="0">
              <a:solidFill>
                <a:srgbClr val="000066"/>
              </a:solidFill>
              <a:latin typeface="Myriad Pro Semibold"/>
              <a:ea typeface="ＭＳ Ｐゴシック"/>
              <a:cs typeface="ＭＳ Ｐゴシック"/>
            </a:endParaRPr>
          </a:p>
        </p:txBody>
      </p:sp>
      <p:sp>
        <p:nvSpPr>
          <p:cNvPr id="2" name="Объект 1"/>
          <p:cNvSpPr>
            <a:spLocks noGrp="1"/>
          </p:cNvSpPr>
          <p:nvPr>
            <p:ph idx="1"/>
          </p:nvPr>
        </p:nvSpPr>
        <p:spPr/>
        <p:txBody>
          <a:bodyPr/>
          <a:lstStyle/>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endParaRPr lang="ru-RU" dirty="0"/>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12</a:t>
            </a:fld>
            <a:endParaRPr lang="en-US" dirty="0"/>
          </a:p>
        </p:txBody>
      </p:sp>
      <p:sp>
        <p:nvSpPr>
          <p:cNvPr id="6" name="Прямоугольник 5"/>
          <p:cNvSpPr/>
          <p:nvPr/>
        </p:nvSpPr>
        <p:spPr>
          <a:xfrm>
            <a:off x="311544" y="81"/>
            <a:ext cx="8832456" cy="646331"/>
          </a:xfrm>
          <a:prstGeom prst="rect">
            <a:avLst/>
          </a:prstGeom>
        </p:spPr>
        <p:txBody>
          <a:bodyPr wrap="square">
            <a:spAutoFit/>
          </a:bodyPr>
          <a:lstStyle/>
          <a:p>
            <a:endParaRPr lang="ru-RU" dirty="0"/>
          </a:p>
          <a:p>
            <a:endParaRPr lang="ru-RU" dirty="0"/>
          </a:p>
        </p:txBody>
      </p:sp>
      <p:sp>
        <p:nvSpPr>
          <p:cNvPr id="9" name="Title 1"/>
          <p:cNvSpPr txBox="1">
            <a:spLocks/>
          </p:cNvSpPr>
          <p:nvPr/>
        </p:nvSpPr>
        <p:spPr bwMode="auto">
          <a:xfrm>
            <a:off x="128588" y="766207"/>
            <a:ext cx="8743444" cy="58288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Определение направленностей (профилей) ОПОП, исходя из ориентации на тип (типы) задач профессиональной деятельности, область (области) и/или сферы профессиональной деятельности, объекты (при необходимости). </a:t>
            </a:r>
          </a:p>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Определение профессиональных задач, к решению которых будут готовиться обучающихся в рамках ОПОП</a:t>
            </a:r>
          </a:p>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Отбор профессиональных стандартов (смотрим и ФГОС, и реестр ПС), соответствующих профилю программы. </a:t>
            </a:r>
          </a:p>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Выбор </a:t>
            </a:r>
            <a:r>
              <a:rPr lang="ru-RU" sz="1700" dirty="0" err="1" smtClean="0">
                <a:solidFill>
                  <a:srgbClr val="000066"/>
                </a:solidFill>
                <a:latin typeface="Myriad Pro Semibold"/>
                <a:ea typeface="ＭＳ Ｐゴシック"/>
                <a:cs typeface="ＭＳ Ｐゴシック"/>
              </a:rPr>
              <a:t>обобщенных</a:t>
            </a:r>
            <a:r>
              <a:rPr lang="ru-RU" sz="1700" dirty="0" smtClean="0">
                <a:solidFill>
                  <a:srgbClr val="000066"/>
                </a:solidFill>
                <a:latin typeface="Myriad Pro Semibold"/>
                <a:ea typeface="ＭＳ Ｐゴシック"/>
                <a:cs typeface="ＭＳ Ｐゴシック"/>
              </a:rPr>
              <a:t> трудовых функций, трудовых функций соответствующего уровня, к которым можно подготовить доступными в образовательном процессе средствами</a:t>
            </a:r>
          </a:p>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Формулирование ПК: на основе ПС (как правило, частично) и/или иных источников. </a:t>
            </a:r>
          </a:p>
          <a:p>
            <a:pPr marL="285750" indent="-285750" algn="l" eaLnBrk="1" hangingPunct="1">
              <a:buFont typeface="Wingdings" panose="05000000000000000000" pitchFamily="2" charset="2"/>
              <a:buChar char="Ø"/>
            </a:pPr>
            <a:r>
              <a:rPr lang="ru-RU" sz="1700" dirty="0" smtClean="0">
                <a:solidFill>
                  <a:srgbClr val="000066"/>
                </a:solidFill>
                <a:latin typeface="Myriad Pro Semibold"/>
                <a:ea typeface="ＭＳ Ｐゴシック"/>
                <a:cs typeface="ＭＳ Ｐゴシック"/>
              </a:rPr>
              <a:t>Важно: редкий случай – перенос какого-либо элемента ПС в качестве компетенции (как правило, ПС намного Уже). </a:t>
            </a:r>
          </a:p>
          <a:p>
            <a:pPr algn="l" eaLnBrk="1" hangingPunct="1"/>
            <a:r>
              <a:rPr lang="ru-RU" sz="5400" dirty="0" smtClean="0">
                <a:solidFill>
                  <a:srgbClr val="FF0000"/>
                </a:solidFill>
                <a:latin typeface="Myriad Pro Semibold"/>
                <a:ea typeface="ＭＳ Ｐゴシック"/>
                <a:cs typeface="ＭＳ Ｐゴシック"/>
              </a:rPr>
              <a:t>!</a:t>
            </a:r>
            <a:r>
              <a:rPr lang="ru-RU" sz="1700" dirty="0">
                <a:solidFill>
                  <a:srgbClr val="000066"/>
                </a:solidFill>
                <a:latin typeface="Myriad Pro Semibold"/>
                <a:ea typeface="ＭＳ Ｐゴシック"/>
                <a:cs typeface="ＭＳ Ｐゴシック"/>
              </a:rPr>
              <a:t>В условиях отсутствия </a:t>
            </a:r>
            <a:r>
              <a:rPr lang="ru-RU" sz="1700" dirty="0" err="1">
                <a:solidFill>
                  <a:srgbClr val="000066"/>
                </a:solidFill>
                <a:latin typeface="Myriad Pro Semibold"/>
                <a:ea typeface="ＭＳ Ｐゴシック"/>
                <a:cs typeface="ＭＳ Ｐゴシック"/>
              </a:rPr>
              <a:t>утвержденных</a:t>
            </a:r>
            <a:r>
              <a:rPr lang="ru-RU" sz="1700" dirty="0">
                <a:solidFill>
                  <a:srgbClr val="000066"/>
                </a:solidFill>
                <a:latin typeface="Myriad Pro Semibold"/>
                <a:ea typeface="ＭＳ Ｐゴシック"/>
                <a:cs typeface="ＭＳ Ｐゴシック"/>
              </a:rPr>
              <a:t> ПООП ФУМО </a:t>
            </a:r>
            <a:r>
              <a:rPr lang="ru-RU" sz="1700" dirty="0" err="1">
                <a:solidFill>
                  <a:srgbClr val="000066"/>
                </a:solidFill>
                <a:latin typeface="Myriad Pro Semibold"/>
                <a:ea typeface="ＭＳ Ｐゴシック"/>
                <a:cs typeface="ＭＳ Ｐゴシック"/>
              </a:rPr>
              <a:t>придется</a:t>
            </a:r>
            <a:r>
              <a:rPr lang="ru-RU" sz="1700" dirty="0">
                <a:solidFill>
                  <a:srgbClr val="000066"/>
                </a:solidFill>
                <a:latin typeface="Myriad Pro Semibold"/>
                <a:ea typeface="ＭＳ Ｐゴシック"/>
                <a:cs typeface="ＭＳ Ｐゴシック"/>
              </a:rPr>
              <a:t> предлагать «методические решения» на своих сайтах, проводить разъяснительную работу ля вузов</a:t>
            </a:r>
          </a:p>
          <a:p>
            <a:pPr marL="285750" indent="-285750" algn="l" eaLnBrk="1" hangingPunct="1">
              <a:buFont typeface="Wingdings" panose="05000000000000000000" pitchFamily="2" charset="2"/>
              <a:buChar char="Ø"/>
            </a:pPr>
            <a:endParaRPr lang="ru-RU" sz="1700" dirty="0" smtClean="0">
              <a:solidFill>
                <a:srgbClr val="000066"/>
              </a:solidFill>
              <a:latin typeface="Myriad Pro Semibold"/>
              <a:ea typeface="ＭＳ Ｐゴシック"/>
              <a:cs typeface="ＭＳ Ｐゴシック"/>
            </a:endParaRPr>
          </a:p>
        </p:txBody>
      </p:sp>
    </p:spTree>
    <p:extLst>
      <p:ext uri="{BB962C8B-B14F-4D97-AF65-F5344CB8AC3E}">
        <p14:creationId xmlns:p14="http://schemas.microsoft.com/office/powerpoint/2010/main" val="459299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8092"/>
            <a:ext cx="9144000" cy="461247"/>
          </a:xfrm>
        </p:spPr>
        <p:txBody>
          <a:bodyPr/>
          <a:lstStyle/>
          <a:p>
            <a:pPr eaLnBrk="1" hangingPunct="1"/>
            <a:r>
              <a:rPr lang="ru-RU" sz="1800" b="1" dirty="0" smtClean="0">
                <a:solidFill>
                  <a:srgbClr val="002060"/>
                </a:solidFill>
                <a:latin typeface="Myriad Pro Semibold"/>
                <a:ea typeface="ＭＳ Ｐゴシック"/>
                <a:cs typeface="ＭＳ Ｐゴシック"/>
              </a:rPr>
              <a:t>Государственная аккредитация</a:t>
            </a:r>
            <a:endParaRPr lang="en-US" sz="1800" b="1" dirty="0" smtClean="0">
              <a:solidFill>
                <a:srgbClr val="002060"/>
              </a:solidFill>
              <a:latin typeface="Myriad Pro Semibold"/>
              <a:ea typeface="ＭＳ Ｐゴシック"/>
              <a:cs typeface="ＭＳ Ｐゴシック"/>
            </a:endParaRPr>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13</a:t>
            </a:fld>
            <a:endParaRPr lang="en-US"/>
          </a:p>
        </p:txBody>
      </p:sp>
      <p:sp>
        <p:nvSpPr>
          <p:cNvPr id="13" name="Объект 12"/>
          <p:cNvSpPr>
            <a:spLocks noGrp="1"/>
          </p:cNvSpPr>
          <p:nvPr>
            <p:ph idx="1"/>
          </p:nvPr>
        </p:nvSpPr>
        <p:spPr>
          <a:xfrm>
            <a:off x="0" y="395526"/>
            <a:ext cx="9087356" cy="5960824"/>
          </a:xfrm>
        </p:spPr>
        <p:txBody>
          <a:bodyPr/>
          <a:lstStyle/>
          <a:p>
            <a:pPr marL="0" indent="0">
              <a:buNone/>
            </a:pPr>
            <a:r>
              <a:rPr lang="ru-RU" sz="1600" dirty="0" smtClean="0">
                <a:solidFill>
                  <a:srgbClr val="000066"/>
                </a:solidFill>
                <a:latin typeface="Myriad Pro Semibold"/>
                <a:ea typeface="ＭＳ Ｐゴシック"/>
                <a:cs typeface="ＭＳ Ｐゴシック"/>
              </a:rPr>
              <a:t>Задача по закрытию некачественных вузов, в основном, решена </a:t>
            </a:r>
            <a:r>
              <a:rPr lang="ru-RU" sz="1600" dirty="0" err="1" smtClean="0">
                <a:solidFill>
                  <a:srgbClr val="000066"/>
                </a:solidFill>
                <a:latin typeface="Myriad Pro Semibold"/>
                <a:ea typeface="ＭＳ Ｐゴシック"/>
                <a:cs typeface="ＭＳ Ｐゴシック"/>
              </a:rPr>
              <a:t>Рособрнадзором</a:t>
            </a:r>
            <a:r>
              <a:rPr lang="ru-RU" sz="1600" dirty="0" smtClean="0">
                <a:solidFill>
                  <a:srgbClr val="000066"/>
                </a:solidFill>
                <a:latin typeface="Myriad Pro Semibold"/>
                <a:ea typeface="ＭＳ Ｐゴシック"/>
                <a:cs typeface="ＭＳ Ｐゴシック"/>
              </a:rPr>
              <a:t>. </a:t>
            </a:r>
          </a:p>
          <a:p>
            <a:pPr marL="0" indent="0">
              <a:buNone/>
            </a:pPr>
            <a:r>
              <a:rPr lang="ru-RU" sz="1600" dirty="0" smtClean="0">
                <a:solidFill>
                  <a:srgbClr val="000066"/>
                </a:solidFill>
                <a:latin typeface="Myriad Pro Semibold"/>
                <a:ea typeface="ＭＳ Ｐゴシック"/>
                <a:cs typeface="ＭＳ Ｐゴシック"/>
              </a:rPr>
              <a:t>Аккредитация должны проверять качество образования.</a:t>
            </a:r>
          </a:p>
          <a:p>
            <a:pPr marL="0" indent="0">
              <a:buNone/>
            </a:pPr>
            <a:r>
              <a:rPr lang="ru-RU" sz="1600" b="1" dirty="0" smtClean="0">
                <a:solidFill>
                  <a:srgbClr val="000066"/>
                </a:solidFill>
                <a:latin typeface="Myriad Pro Semibold"/>
                <a:ea typeface="ＭＳ Ｐゴシック"/>
                <a:cs typeface="ＭＳ Ｐゴシック"/>
              </a:rPr>
              <a:t>Что плохо? </a:t>
            </a:r>
          </a:p>
          <a:p>
            <a:pPr>
              <a:buFont typeface="Wingdings" panose="05000000000000000000" pitchFamily="2" charset="2"/>
              <a:buChar char="ü"/>
            </a:pPr>
            <a:r>
              <a:rPr lang="ru-RU" sz="1600" dirty="0">
                <a:solidFill>
                  <a:srgbClr val="000066"/>
                </a:solidFill>
                <a:latin typeface="Myriad Pro Semibold"/>
                <a:ea typeface="ＭＳ Ｐゴシック"/>
                <a:cs typeface="ＭＳ Ｐゴシック"/>
              </a:rPr>
              <a:t>излишне бюрократизирована</a:t>
            </a:r>
          </a:p>
          <a:p>
            <a:pPr>
              <a:buFont typeface="Wingdings" panose="05000000000000000000" pitchFamily="2" charset="2"/>
              <a:buChar char="ü"/>
            </a:pPr>
            <a:r>
              <a:rPr lang="ru-RU" sz="1600" dirty="0">
                <a:solidFill>
                  <a:srgbClr val="000066"/>
                </a:solidFill>
                <a:latin typeface="Myriad Pro Semibold"/>
                <a:ea typeface="ＭＳ Ｐゴシック"/>
                <a:cs typeface="ＭＳ Ｐゴシック"/>
              </a:rPr>
              <a:t>во многом дублирует процедуру лицензирования</a:t>
            </a:r>
          </a:p>
          <a:p>
            <a:pPr>
              <a:buFont typeface="Wingdings" panose="05000000000000000000" pitchFamily="2" charset="2"/>
              <a:buChar char="ü"/>
            </a:pPr>
            <a:r>
              <a:rPr lang="ru-RU" sz="1600" dirty="0">
                <a:solidFill>
                  <a:srgbClr val="000066"/>
                </a:solidFill>
                <a:latin typeface="Myriad Pro Semibold"/>
                <a:ea typeface="ＭＳ Ｐゴシック"/>
                <a:cs typeface="ＭＳ Ｐゴシック"/>
              </a:rPr>
              <a:t>построена на формальном соответствии ФГОС и не отражает реального качества образовательной деятельности</a:t>
            </a:r>
          </a:p>
          <a:p>
            <a:pPr>
              <a:buFont typeface="Wingdings" panose="05000000000000000000" pitchFamily="2" charset="2"/>
              <a:buChar char="ü"/>
            </a:pPr>
            <a:r>
              <a:rPr lang="ru-RU" sz="1600" dirty="0">
                <a:solidFill>
                  <a:srgbClr val="000066"/>
                </a:solidFill>
                <a:latin typeface="Myriad Pro Semibold"/>
                <a:ea typeface="ＭＳ Ｐゴシック"/>
                <a:cs typeface="ＭＳ Ｐゴシック"/>
              </a:rPr>
              <a:t>дорого стоит, при этом приходится платить отдельно за профессионально-общественную аккредитацию. </a:t>
            </a:r>
            <a:endParaRPr lang="ru-RU" sz="1600" dirty="0" smtClean="0">
              <a:solidFill>
                <a:srgbClr val="000066"/>
              </a:solidFill>
              <a:latin typeface="Myriad Pro Semibold"/>
              <a:ea typeface="ＭＳ Ｐゴシック"/>
              <a:cs typeface="ＭＳ Ｐゴシック"/>
            </a:endParaRPr>
          </a:p>
          <a:p>
            <a:pPr marL="0" indent="0">
              <a:buNone/>
            </a:pPr>
            <a:r>
              <a:rPr lang="ru-RU" sz="1600" b="1" dirty="0" smtClean="0">
                <a:solidFill>
                  <a:srgbClr val="000066"/>
                </a:solidFill>
                <a:latin typeface="Myriad Pro Semibold"/>
                <a:ea typeface="ＭＳ Ｐゴシック"/>
                <a:cs typeface="ＭＳ Ｐゴシック"/>
              </a:rPr>
              <a:t>Что можно сделать?</a:t>
            </a:r>
          </a:p>
          <a:p>
            <a:pPr>
              <a:buFont typeface="Wingdings" panose="05000000000000000000" pitchFamily="2" charset="2"/>
              <a:buChar char="ü"/>
            </a:pPr>
            <a:r>
              <a:rPr lang="ru-RU" sz="1600" dirty="0" smtClean="0">
                <a:solidFill>
                  <a:srgbClr val="000066"/>
                </a:solidFill>
                <a:latin typeface="Myriad Pro Semibold"/>
                <a:ea typeface="ＭＳ Ｐゴシック"/>
                <a:cs typeface="ＭＳ Ｐゴシック"/>
              </a:rPr>
              <a:t>совмещение процедур лицензирования и аккредитации (сокращение документальных проверок за счёт устранения дублирования)</a:t>
            </a:r>
          </a:p>
          <a:p>
            <a:pPr>
              <a:buFont typeface="Wingdings" panose="05000000000000000000" pitchFamily="2" charset="2"/>
              <a:buChar char="ü"/>
            </a:pPr>
            <a:r>
              <a:rPr lang="ru-RU" sz="1600" dirty="0" smtClean="0">
                <a:solidFill>
                  <a:srgbClr val="000066"/>
                </a:solidFill>
                <a:latin typeface="Myriad Pro Semibold"/>
                <a:ea typeface="ＭＳ Ｐゴシック"/>
                <a:cs typeface="ＭＳ Ｐゴシック"/>
              </a:rPr>
              <a:t>использование объективных данных </a:t>
            </a:r>
          </a:p>
          <a:p>
            <a:pPr>
              <a:buFont typeface="Wingdings" panose="05000000000000000000" pitchFamily="2" charset="2"/>
              <a:buChar char="ü"/>
            </a:pPr>
            <a:r>
              <a:rPr lang="ru-RU" sz="1600" dirty="0" smtClean="0">
                <a:solidFill>
                  <a:srgbClr val="000066"/>
                </a:solidFill>
                <a:latin typeface="Myriad Pro Semibold"/>
                <a:ea typeface="ＭＳ Ｐゴシック"/>
                <a:cs typeface="ＭＳ Ｐゴシック"/>
              </a:rPr>
              <a:t>проведение экспертизы по размещённым на сайте документам</a:t>
            </a:r>
          </a:p>
          <a:p>
            <a:pPr>
              <a:buFont typeface="Wingdings" panose="05000000000000000000" pitchFamily="2" charset="2"/>
              <a:buChar char="ü"/>
            </a:pPr>
            <a:r>
              <a:rPr lang="ru-RU" sz="1600" dirty="0" smtClean="0">
                <a:solidFill>
                  <a:srgbClr val="000066"/>
                </a:solidFill>
                <a:latin typeface="Myriad Pro Semibold"/>
                <a:ea typeface="ＭＳ Ｐゴシック"/>
                <a:cs typeface="ＭＳ Ｐゴシック"/>
              </a:rPr>
              <a:t>внешняя независимая оценка качества образования</a:t>
            </a:r>
          </a:p>
          <a:p>
            <a:pPr>
              <a:buFont typeface="Wingdings" panose="05000000000000000000" pitchFamily="2" charset="2"/>
              <a:buChar char="ü"/>
            </a:pPr>
            <a:r>
              <a:rPr lang="ru-RU" sz="1600" dirty="0" smtClean="0">
                <a:solidFill>
                  <a:srgbClr val="000066"/>
                </a:solidFill>
                <a:latin typeface="Myriad Pro Semibold"/>
                <a:ea typeface="ＭＳ Ｐゴシック"/>
                <a:cs typeface="ＭＳ Ｐゴシック"/>
              </a:rPr>
              <a:t>повышение требований к экспертам и ответственности за результат</a:t>
            </a:r>
          </a:p>
          <a:p>
            <a:pPr marL="0" indent="0">
              <a:buNone/>
            </a:pPr>
            <a:endParaRPr lang="ru-RU" sz="1600" dirty="0">
              <a:solidFill>
                <a:srgbClr val="000066"/>
              </a:solidFill>
              <a:latin typeface="Myriad Pro Semibold"/>
              <a:ea typeface="ＭＳ Ｐゴシック"/>
              <a:cs typeface="ＭＳ Ｐゴシック"/>
            </a:endParaRPr>
          </a:p>
          <a:p>
            <a:pPr marL="0" indent="0" algn="just">
              <a:buNone/>
            </a:pPr>
            <a:r>
              <a:rPr lang="ru-RU" sz="1600" dirty="0">
                <a:solidFill>
                  <a:srgbClr val="000066"/>
                </a:solidFill>
                <a:latin typeface="Myriad Pro Semibold"/>
                <a:ea typeface="ＭＳ Ｐゴシック"/>
                <a:cs typeface="ＭＳ Ｐゴシック"/>
              </a:rPr>
              <a:t>По поручению Президента при Минобрнауки России создаётся рабочая группа по совершенствованию процедуры государственной аккредитации. Промежуточные итоги работы будут объявлены в рамках Всероссийского форума «Национальная система квалификаций» 7 декабря 2018г. </a:t>
            </a:r>
            <a:r>
              <a:rPr lang="ru-RU" sz="1600" dirty="0" smtClean="0">
                <a:solidFill>
                  <a:srgbClr val="000066"/>
                </a:solidFill>
                <a:latin typeface="Myriad Pro Semibold"/>
                <a:ea typeface="ＭＳ Ｐゴシック"/>
                <a:cs typeface="ＭＳ Ｐゴシック"/>
              </a:rPr>
              <a:t>(</a:t>
            </a:r>
            <a:r>
              <a:rPr lang="en-US" sz="1600" dirty="0">
                <a:solidFill>
                  <a:srgbClr val="000066"/>
                </a:solidFill>
                <a:latin typeface="Myriad Pro Semibold"/>
                <a:ea typeface="ＭＳ Ｐゴシック"/>
                <a:cs typeface="ＭＳ Ｐゴシック"/>
                <a:hlinkClick r:id="rId2"/>
              </a:rPr>
              <a:t>http://nspkrf.ru</a:t>
            </a:r>
            <a:r>
              <a:rPr lang="en-US" sz="1600" dirty="0" smtClean="0">
                <a:solidFill>
                  <a:srgbClr val="000066"/>
                </a:solidFill>
                <a:latin typeface="Myriad Pro Semibold"/>
                <a:ea typeface="ＭＳ Ｐゴシック"/>
                <a:cs typeface="ＭＳ Ｐゴシック"/>
                <a:hlinkClick r:id="rId2"/>
              </a:rPr>
              <a:t>/</a:t>
            </a:r>
            <a:r>
              <a:rPr lang="ru-RU" sz="1600" dirty="0" smtClean="0">
                <a:solidFill>
                  <a:srgbClr val="000066"/>
                </a:solidFill>
                <a:latin typeface="Myriad Pro Semibold"/>
                <a:ea typeface="ＭＳ Ｐゴシック"/>
                <a:cs typeface="ＭＳ Ｐゴシック"/>
              </a:rPr>
              <a:t>) </a:t>
            </a:r>
            <a:endParaRPr lang="ru-RU" sz="1600" dirty="0">
              <a:solidFill>
                <a:srgbClr val="000066"/>
              </a:solidFill>
              <a:latin typeface="Myriad Pro Semibold"/>
              <a:ea typeface="ＭＳ Ｐゴシック"/>
              <a:cs typeface="ＭＳ Ｐゴシック"/>
            </a:endParaRPr>
          </a:p>
          <a:p>
            <a:pPr marL="0" indent="0">
              <a:buNone/>
            </a:pPr>
            <a:endParaRPr lang="ru-RU" sz="1500" dirty="0" smtClean="0">
              <a:solidFill>
                <a:srgbClr val="002060"/>
              </a:solidFill>
            </a:endParaRPr>
          </a:p>
          <a:p>
            <a:pPr marL="0" indent="0">
              <a:buNone/>
            </a:pPr>
            <a:endParaRPr lang="en-US" sz="1500" dirty="0">
              <a:solidFill>
                <a:srgbClr val="002060"/>
              </a:solidFill>
            </a:endParaRPr>
          </a:p>
          <a:p>
            <a:pPr marL="0" indent="0">
              <a:buNone/>
            </a:pPr>
            <a:endParaRPr lang="ru-RU" sz="1500" dirty="0">
              <a:solidFill>
                <a:srgbClr val="002060"/>
              </a:solidFill>
            </a:endParaRPr>
          </a:p>
          <a:p>
            <a:pPr marL="0" indent="0">
              <a:buNone/>
            </a:pPr>
            <a:endParaRPr lang="ru-RU" sz="1500" dirty="0" smtClean="0">
              <a:solidFill>
                <a:srgbClr val="002060"/>
              </a:solidFill>
            </a:endParaRPr>
          </a:p>
          <a:p>
            <a:pPr marL="0" indent="0">
              <a:buNone/>
              <a:tabLst>
                <a:tab pos="355600" algn="l"/>
              </a:tabLst>
            </a:pPr>
            <a:endParaRPr lang="ru-RU" sz="1600" dirty="0" smtClean="0">
              <a:solidFill>
                <a:srgbClr val="002060"/>
              </a:solidFill>
            </a:endParaRPr>
          </a:p>
          <a:p>
            <a:pPr marL="0" indent="0">
              <a:buNone/>
            </a:pPr>
            <a:endParaRPr lang="ru-RU" sz="1600" b="1" dirty="0">
              <a:solidFill>
                <a:srgbClr val="002060"/>
              </a:solidFill>
            </a:endParaRPr>
          </a:p>
        </p:txBody>
      </p:sp>
    </p:spTree>
    <p:extLst>
      <p:ext uri="{BB962C8B-B14F-4D97-AF65-F5344CB8AC3E}">
        <p14:creationId xmlns:p14="http://schemas.microsoft.com/office/powerpoint/2010/main" val="3331063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8092"/>
            <a:ext cx="9144000" cy="461247"/>
          </a:xfrm>
        </p:spPr>
        <p:txBody>
          <a:bodyPr/>
          <a:lstStyle/>
          <a:p>
            <a:pPr eaLnBrk="1" hangingPunct="1"/>
            <a:r>
              <a:rPr lang="ru-RU" sz="1800" b="1" dirty="0" smtClean="0">
                <a:solidFill>
                  <a:srgbClr val="002060"/>
                </a:solidFill>
                <a:latin typeface="Myriad Pro Semibold"/>
                <a:ea typeface="ＭＳ Ｐゴシック"/>
                <a:cs typeface="ＭＳ Ｐゴシック"/>
              </a:rPr>
              <a:t>Профессионально-общественная аккредитация</a:t>
            </a:r>
            <a:endParaRPr lang="en-US" sz="1800" b="1" dirty="0" smtClean="0">
              <a:solidFill>
                <a:srgbClr val="002060"/>
              </a:solidFill>
              <a:latin typeface="Myriad Pro Semibold"/>
              <a:ea typeface="ＭＳ Ｐゴシック"/>
              <a:cs typeface="ＭＳ Ｐゴシック"/>
            </a:endParaRPr>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14</a:t>
            </a:fld>
            <a:endParaRPr lang="en-US"/>
          </a:p>
        </p:txBody>
      </p:sp>
      <p:sp>
        <p:nvSpPr>
          <p:cNvPr id="13" name="Объект 12"/>
          <p:cNvSpPr>
            <a:spLocks noGrp="1"/>
          </p:cNvSpPr>
          <p:nvPr>
            <p:ph idx="1"/>
          </p:nvPr>
        </p:nvSpPr>
        <p:spPr>
          <a:xfrm>
            <a:off x="72824" y="395526"/>
            <a:ext cx="9087356" cy="5960824"/>
          </a:xfrm>
        </p:spPr>
        <p:txBody>
          <a:bodyPr/>
          <a:lstStyle/>
          <a:p>
            <a:pPr marL="0" indent="0">
              <a:buNone/>
            </a:pPr>
            <a:r>
              <a:rPr lang="ru-RU" sz="1600" dirty="0">
                <a:solidFill>
                  <a:srgbClr val="000066"/>
                </a:solidFill>
                <a:latin typeface="Myriad Pro Semibold"/>
                <a:ea typeface="ＭＳ Ｐゴシック"/>
                <a:cs typeface="ＭＳ Ｐゴシック"/>
              </a:rPr>
              <a:t>Ст. 96 ФЗ – 273: ПОА проводится на соответствие программы требованиям профессиональных стандартов, требованиям рынка труда к специалистам, рабочим и служащим соответствующего профиля.</a:t>
            </a:r>
          </a:p>
          <a:p>
            <a:pPr marL="0" indent="0">
              <a:buNone/>
            </a:pPr>
            <a:r>
              <a:rPr lang="ru-RU" sz="1600" dirty="0">
                <a:solidFill>
                  <a:srgbClr val="000066"/>
                </a:solidFill>
                <a:latin typeface="Myriad Pro Semibold"/>
                <a:ea typeface="ＭＳ Ｐゴシック"/>
                <a:cs typeface="ＭＳ Ｐゴシック"/>
              </a:rPr>
              <a:t>Условия и порядок проведения ПОА устанавливает организация, осуществляющая ПОА. </a:t>
            </a:r>
          </a:p>
          <a:p>
            <a:pPr marL="0" indent="0">
              <a:buNone/>
            </a:pPr>
            <a:r>
              <a:rPr lang="ru-RU" sz="1600" dirty="0">
                <a:solidFill>
                  <a:srgbClr val="000066"/>
                </a:solidFill>
                <a:latin typeface="Myriad Pro Semibold"/>
                <a:ea typeface="ＭＳ Ｐゴシック"/>
                <a:cs typeface="ＭＳ Ｐゴシック"/>
              </a:rPr>
              <a:t>Применение: могут формироваться рейтинги аккредитованных ими образовательных программ с указанием реализующих их организаций, осуществляющих образовательную деятельность.</a:t>
            </a:r>
          </a:p>
          <a:p>
            <a:pPr marL="0" indent="0">
              <a:buNone/>
            </a:pPr>
            <a:r>
              <a:rPr lang="ru-RU" sz="1600" dirty="0">
                <a:solidFill>
                  <a:srgbClr val="000066"/>
                </a:solidFill>
                <a:latin typeface="Myriad Pro Semibold"/>
                <a:ea typeface="ＭＳ Ｐゴシック"/>
                <a:cs typeface="ＭＳ Ｐゴシック"/>
              </a:rPr>
              <a:t>Постановление Правительства РФ от 11.04.2017 N 431 устанавливает уведомительный порядок формирования реестра организаций, осуществляющих ПОА. Реестр: </a:t>
            </a:r>
            <a:r>
              <a:rPr lang="en-US" sz="1600" dirty="0">
                <a:solidFill>
                  <a:srgbClr val="000066"/>
                </a:solidFill>
                <a:latin typeface="Myriad Pro Semibold"/>
                <a:ea typeface="ＭＳ Ｐゴシック"/>
                <a:cs typeface="ＭＳ Ｐゴシック"/>
              </a:rPr>
              <a:t>http://accredpoa.ru/ </a:t>
            </a:r>
            <a:endParaRPr lang="ru-RU" sz="1600" dirty="0">
              <a:solidFill>
                <a:srgbClr val="000066"/>
              </a:solidFill>
              <a:latin typeface="Myriad Pro Semibold"/>
              <a:ea typeface="ＭＳ Ｐゴシック"/>
              <a:cs typeface="ＭＳ Ｐゴシック"/>
            </a:endParaRPr>
          </a:p>
          <a:p>
            <a:pPr marL="0" indent="0">
              <a:buNone/>
            </a:pPr>
            <a:r>
              <a:rPr lang="ru-RU" sz="1600" dirty="0" smtClean="0">
                <a:solidFill>
                  <a:srgbClr val="000066"/>
                </a:solidFill>
                <a:latin typeface="Myriad Pro Semibold"/>
                <a:ea typeface="ＭＳ Ｐゴシック"/>
                <a:cs typeface="ＭＳ Ｐゴシック"/>
              </a:rPr>
              <a:t>Попытки </a:t>
            </a:r>
            <a:r>
              <a:rPr lang="ru-RU" sz="1600" dirty="0">
                <a:solidFill>
                  <a:srgbClr val="000066"/>
                </a:solidFill>
                <a:latin typeface="Myriad Pro Semibold"/>
                <a:ea typeface="ＭＳ Ｐゴシック"/>
                <a:cs typeface="ＭＳ Ｐゴシック"/>
              </a:rPr>
              <a:t>унификации правил проведения ПОА проведены НСПК: </a:t>
            </a:r>
            <a:r>
              <a:rPr lang="en-US" sz="1600" dirty="0">
                <a:solidFill>
                  <a:srgbClr val="000066"/>
                </a:solidFill>
                <a:latin typeface="Myriad Pro Semibold"/>
                <a:ea typeface="ＭＳ Ｐゴシック"/>
                <a:cs typeface="ＭＳ Ｐゴシック"/>
                <a:hlinkClick r:id="rId2"/>
              </a:rPr>
              <a:t>http://nspkrf.ru/documents/normativnye-dokumenty/971-trebovaniya_poa_2017/file.html</a:t>
            </a:r>
            <a:endParaRPr lang="ru-RU" sz="1600" dirty="0">
              <a:solidFill>
                <a:srgbClr val="000066"/>
              </a:solidFill>
              <a:latin typeface="Myriad Pro Semibold"/>
              <a:ea typeface="ＭＳ Ｐゴシック"/>
              <a:cs typeface="ＭＳ Ｐゴシック"/>
            </a:endParaRPr>
          </a:p>
          <a:p>
            <a:pPr marL="0" indent="0">
              <a:buNone/>
            </a:pPr>
            <a:r>
              <a:rPr lang="ru-RU" sz="1600" dirty="0">
                <a:solidFill>
                  <a:srgbClr val="000066"/>
                </a:solidFill>
                <a:latin typeface="Myriad Pro Semibold"/>
                <a:ea typeface="ＭＳ Ｐゴシック"/>
                <a:cs typeface="ＭＳ Ｐゴシック"/>
              </a:rPr>
              <a:t>Подготовлен проект изменений в ФЗ-273, предполагающий исключительное право СПК на организацию ПОА</a:t>
            </a:r>
          </a:p>
          <a:p>
            <a:pPr marL="0" indent="0">
              <a:buNone/>
            </a:pPr>
            <a:endParaRPr lang="ru-RU" sz="1500" dirty="0" smtClean="0">
              <a:solidFill>
                <a:srgbClr val="002060"/>
              </a:solidFill>
            </a:endParaRPr>
          </a:p>
          <a:p>
            <a:pPr marL="0" indent="0">
              <a:buNone/>
            </a:pPr>
            <a:endParaRPr lang="en-US" sz="1500" dirty="0">
              <a:solidFill>
                <a:srgbClr val="002060"/>
              </a:solidFill>
            </a:endParaRPr>
          </a:p>
          <a:p>
            <a:pPr marL="0" indent="0">
              <a:buNone/>
            </a:pPr>
            <a:endParaRPr lang="ru-RU" sz="1500" dirty="0">
              <a:solidFill>
                <a:srgbClr val="002060"/>
              </a:solidFill>
            </a:endParaRPr>
          </a:p>
          <a:p>
            <a:pPr marL="0" indent="0">
              <a:buNone/>
            </a:pPr>
            <a:endParaRPr lang="ru-RU" sz="1500" dirty="0" smtClean="0">
              <a:solidFill>
                <a:srgbClr val="002060"/>
              </a:solidFill>
            </a:endParaRPr>
          </a:p>
          <a:p>
            <a:pPr marL="0" indent="0">
              <a:buNone/>
              <a:tabLst>
                <a:tab pos="355600" algn="l"/>
              </a:tabLst>
            </a:pPr>
            <a:endParaRPr lang="ru-RU" sz="1600" dirty="0" smtClean="0">
              <a:solidFill>
                <a:srgbClr val="002060"/>
              </a:solidFill>
            </a:endParaRPr>
          </a:p>
          <a:p>
            <a:pPr marL="0" indent="0">
              <a:buNone/>
            </a:pPr>
            <a:endParaRPr lang="ru-RU" sz="1600" b="1" dirty="0">
              <a:solidFill>
                <a:srgbClr val="002060"/>
              </a:solidFill>
            </a:endParaRPr>
          </a:p>
        </p:txBody>
      </p:sp>
      <p:sp>
        <p:nvSpPr>
          <p:cNvPr id="5" name="Title 1"/>
          <p:cNvSpPr txBox="1">
            <a:spLocks/>
          </p:cNvSpPr>
          <p:nvPr/>
        </p:nvSpPr>
        <p:spPr bwMode="auto">
          <a:xfrm>
            <a:off x="171952" y="4086478"/>
            <a:ext cx="8735351" cy="56931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eaLnBrk="1" hangingPunct="1"/>
            <a:r>
              <a:rPr lang="ru-RU" sz="1800" b="1" dirty="0">
                <a:solidFill>
                  <a:srgbClr val="002060"/>
                </a:solidFill>
                <a:latin typeface="Myriad Pro Semibold"/>
                <a:ea typeface="ＭＳ Ｐゴシック"/>
                <a:cs typeface="ＭＳ Ｐゴシック"/>
              </a:rPr>
              <a:t>Возможности вузов по организации ПОА</a:t>
            </a:r>
            <a:endParaRPr lang="en-US" sz="1800" b="1" dirty="0">
              <a:solidFill>
                <a:srgbClr val="002060"/>
              </a:solidFill>
              <a:latin typeface="Myriad Pro Semibold"/>
              <a:ea typeface="ＭＳ Ｐゴシック"/>
              <a:cs typeface="ＭＳ Ｐゴシック"/>
            </a:endParaRPr>
          </a:p>
        </p:txBody>
      </p:sp>
      <p:sp>
        <p:nvSpPr>
          <p:cNvPr id="2" name="Прямоугольник 1"/>
          <p:cNvSpPr/>
          <p:nvPr/>
        </p:nvSpPr>
        <p:spPr>
          <a:xfrm>
            <a:off x="105195" y="4657160"/>
            <a:ext cx="8917423" cy="1815882"/>
          </a:xfrm>
          <a:prstGeom prst="rect">
            <a:avLst/>
          </a:prstGeom>
        </p:spPr>
        <p:txBody>
          <a:bodyPr wrap="square">
            <a:spAutoFit/>
          </a:bodyPr>
          <a:lstStyle/>
          <a:p>
            <a:pPr lvl="0" indent="177800">
              <a:buFont typeface="Wingdings" panose="05000000000000000000" pitchFamily="2" charset="2"/>
              <a:buChar char="ü"/>
            </a:pPr>
            <a:r>
              <a:rPr lang="ru-RU" sz="1600" dirty="0">
                <a:solidFill>
                  <a:srgbClr val="000066"/>
                </a:solidFill>
                <a:latin typeface="Myriad Pro Semibold"/>
              </a:rPr>
              <a:t>В составе СПК, профессиональных ассоциаций – организация работы по проведению ПОА: разработка методики, позволяющей оценить соответствие программы требованиям рынка труда; участие в работе комиссий по проведению ПОА;</a:t>
            </a:r>
          </a:p>
          <a:p>
            <a:pPr lvl="0" indent="177800">
              <a:buFont typeface="Wingdings" panose="05000000000000000000" pitchFamily="2" charset="2"/>
              <a:buChar char="ü"/>
            </a:pPr>
            <a:r>
              <a:rPr lang="ru-RU" sz="1600" dirty="0">
                <a:solidFill>
                  <a:srgbClr val="000066"/>
                </a:solidFill>
                <a:latin typeface="Myriad Pro Semibold"/>
              </a:rPr>
              <a:t>Ассоциации университетов также вправе проводить ПОА (при участии работодателей);</a:t>
            </a:r>
          </a:p>
          <a:p>
            <a:pPr lvl="0" indent="177800">
              <a:buFont typeface="Wingdings" panose="05000000000000000000" pitchFamily="2" charset="2"/>
              <a:buChar char="ü"/>
            </a:pPr>
            <a:r>
              <a:rPr lang="ru-RU" sz="1600" dirty="0">
                <a:solidFill>
                  <a:srgbClr val="000066"/>
                </a:solidFill>
                <a:latin typeface="Myriad Pro Semibold"/>
              </a:rPr>
              <a:t>Реализация дополнительных образовательных программ по подготовке экспертов ПОА;</a:t>
            </a:r>
          </a:p>
          <a:p>
            <a:pPr lvl="0" indent="177800">
              <a:buFont typeface="Wingdings" panose="05000000000000000000" pitchFamily="2" charset="2"/>
              <a:buChar char="ü"/>
            </a:pPr>
            <a:r>
              <a:rPr lang="ru-RU" sz="1600" dirty="0">
                <a:solidFill>
                  <a:srgbClr val="000066"/>
                </a:solidFill>
                <a:latin typeface="Myriad Pro Semibold"/>
              </a:rPr>
              <a:t>Сбор и обобщение информации о ПОА в отрасли, её качестве, формирование предложений по совершенствованию процедур. </a:t>
            </a:r>
          </a:p>
        </p:txBody>
      </p:sp>
    </p:spTree>
    <p:extLst>
      <p:ext uri="{BB962C8B-B14F-4D97-AF65-F5344CB8AC3E}">
        <p14:creationId xmlns:p14="http://schemas.microsoft.com/office/powerpoint/2010/main" val="377225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5260" y="93058"/>
            <a:ext cx="8596438" cy="521936"/>
          </a:xfrm>
        </p:spPr>
        <p:txBody>
          <a:bodyPr/>
          <a:lstStyle/>
          <a:p>
            <a:pPr marL="0" indent="0" algn="ctr">
              <a:buNone/>
            </a:pPr>
            <a:r>
              <a:rPr lang="ru-RU" sz="2000" b="1" dirty="0" smtClean="0">
                <a:solidFill>
                  <a:srgbClr val="002060"/>
                </a:solidFill>
              </a:rPr>
              <a:t>Независимая оценка квалификации</a:t>
            </a:r>
            <a:endParaRPr lang="ru-RU" sz="2000" b="1" dirty="0" smtClean="0"/>
          </a:p>
          <a:p>
            <a:pPr marL="0" indent="0" algn="just">
              <a:buNone/>
            </a:pPr>
            <a:endParaRPr lang="ru-RU" sz="1600" b="1" dirty="0"/>
          </a:p>
          <a:p>
            <a:pPr marL="0" indent="0" algn="just">
              <a:buNone/>
            </a:pPr>
            <a:r>
              <a:rPr lang="ru-RU" sz="1600" dirty="0" smtClean="0">
                <a:solidFill>
                  <a:srgbClr val="000066"/>
                </a:solidFill>
                <a:latin typeface="Myriad Pro Semibold"/>
                <a:ea typeface="ＭＳ Ｐゴシック"/>
                <a:cs typeface="ＭＳ Ｐゴシック"/>
              </a:rPr>
              <a:t>Федеральный </a:t>
            </a:r>
            <a:r>
              <a:rPr lang="ru-RU" sz="1600" dirty="0">
                <a:solidFill>
                  <a:srgbClr val="000066"/>
                </a:solidFill>
                <a:latin typeface="Myriad Pro Semibold"/>
                <a:ea typeface="ＭＳ Ｐゴシック"/>
                <a:cs typeface="ＭＳ Ｐゴシック"/>
              </a:rPr>
              <a:t>закон от 03.07.2016 N 238-ФЗ «О независимой оценке квалификации»</a:t>
            </a:r>
          </a:p>
          <a:p>
            <a:pPr marL="0" indent="0" algn="just">
              <a:buNone/>
            </a:pPr>
            <a:r>
              <a:rPr lang="ru-RU" sz="1600" dirty="0">
                <a:solidFill>
                  <a:srgbClr val="000066"/>
                </a:solidFill>
                <a:latin typeface="Myriad Pro Semibold"/>
                <a:ea typeface="ＭＳ Ｐゴシック"/>
                <a:cs typeface="ＭＳ Ｐゴシック"/>
              </a:rPr>
              <a:t>НОК - процедура подтверждения соответствия квалификации соискателя положениям профессионального стандарта или квалификационным требованиям, установленным федеральными законами и иными нормативными правовыми актами Российской Федерации</a:t>
            </a:r>
          </a:p>
          <a:p>
            <a:pPr marL="0" indent="0" algn="just">
              <a:buNone/>
            </a:pPr>
            <a:r>
              <a:rPr lang="ru-RU" sz="1600" dirty="0">
                <a:solidFill>
                  <a:srgbClr val="000066"/>
                </a:solidFill>
                <a:latin typeface="Myriad Pro Semibold"/>
                <a:ea typeface="ＭＳ Ｐゴシック"/>
                <a:cs typeface="ＭＳ Ｐゴシック"/>
              </a:rPr>
              <a:t>Полномочиями по организации НОК наделяются только СПК</a:t>
            </a:r>
          </a:p>
          <a:p>
            <a:pPr marL="0" indent="0" algn="just">
              <a:buNone/>
            </a:pPr>
            <a:r>
              <a:rPr lang="ru-RU" sz="1600" dirty="0">
                <a:solidFill>
                  <a:srgbClr val="000066"/>
                </a:solidFill>
                <a:latin typeface="Myriad Pro Semibold"/>
                <a:ea typeface="ＭＳ Ｐゴシック"/>
                <a:cs typeface="ＭＳ Ｐゴシック"/>
              </a:rPr>
              <a:t>НОК проводят центры оценки квалификации, наделяемые полномочиями СПК. </a:t>
            </a:r>
          </a:p>
          <a:p>
            <a:pPr marL="0" indent="0" algn="just">
              <a:buNone/>
            </a:pPr>
            <a:r>
              <a:rPr lang="ru-RU" sz="1600" dirty="0">
                <a:solidFill>
                  <a:srgbClr val="000066"/>
                </a:solidFill>
                <a:latin typeface="Myriad Pro Semibold"/>
                <a:ea typeface="ＭＳ Ｐゴシック"/>
                <a:cs typeface="ＭＳ Ｐゴシック"/>
              </a:rPr>
              <a:t>Полномочиями Центра не может быть наделено юридическое лицо, являющееся образовательной организацией и (или) в состав учредителей которого входят образовательные организации, их союзы (ассоциации, объединения).</a:t>
            </a:r>
          </a:p>
          <a:p>
            <a:pPr marL="0" indent="0" algn="just">
              <a:buNone/>
            </a:pPr>
            <a:endParaRPr lang="ru-RU" sz="1600" dirty="0">
              <a:solidFill>
                <a:srgbClr val="002060"/>
              </a:solidFill>
            </a:endParaRPr>
          </a:p>
          <a:p>
            <a:pPr marL="0" indent="0" algn="just">
              <a:buNone/>
            </a:pPr>
            <a:r>
              <a:rPr lang="ru-RU" sz="1600" b="1" dirty="0">
                <a:solidFill>
                  <a:srgbClr val="000066"/>
                </a:solidFill>
                <a:latin typeface="Myriad Pro Semibold"/>
                <a:ea typeface="ＭＳ Ｐゴシック"/>
                <a:cs typeface="ＭＳ Ｐゴシック"/>
              </a:rPr>
              <a:t>Как вуз может участвовать в организации НОК?</a:t>
            </a:r>
          </a:p>
          <a:p>
            <a:pPr marL="0" indent="0" algn="just">
              <a:buNone/>
            </a:pPr>
            <a:r>
              <a:rPr lang="ru-RU" sz="1600" dirty="0">
                <a:solidFill>
                  <a:srgbClr val="000066"/>
                </a:solidFill>
                <a:latin typeface="Myriad Pro Semibold"/>
                <a:ea typeface="ＭＳ Ｐゴシック"/>
                <a:cs typeface="ＭＳ Ｐゴシック"/>
              </a:rPr>
              <a:t>Предоставлять материально-техническую базу для центров независимой оценки квалификации;</a:t>
            </a:r>
          </a:p>
          <a:p>
            <a:pPr marL="0" indent="0" algn="just">
              <a:buNone/>
            </a:pPr>
            <a:r>
              <a:rPr lang="ru-RU" sz="1600" dirty="0">
                <a:solidFill>
                  <a:srgbClr val="000066"/>
                </a:solidFill>
                <a:latin typeface="Myriad Pro Semibold"/>
                <a:ea typeface="ＭＳ Ｐゴシック"/>
                <a:cs typeface="ＭＳ Ｐゴシック"/>
              </a:rPr>
              <a:t>Принимать участие в разработке оценочных средств в составе СПК; </a:t>
            </a:r>
          </a:p>
          <a:p>
            <a:pPr marL="0" indent="0" algn="just">
              <a:buNone/>
            </a:pPr>
            <a:r>
              <a:rPr lang="ru-RU" sz="1600" dirty="0">
                <a:solidFill>
                  <a:srgbClr val="000066"/>
                </a:solidFill>
                <a:latin typeface="Myriad Pro Semibold"/>
                <a:ea typeface="ＭＳ Ｐゴシック"/>
                <a:cs typeface="ＭＳ Ｐゴシック"/>
              </a:rPr>
              <a:t>Сотрудники вуза могут быть экспертами (при соответствии их квалификации требованиям, закреплённым в оценочных средствах)</a:t>
            </a:r>
          </a:p>
          <a:p>
            <a:pPr marL="0" indent="0" algn="just">
              <a:buNone/>
            </a:pPr>
            <a:endParaRPr lang="ru-RU" sz="1600" dirty="0">
              <a:solidFill>
                <a:srgbClr val="002060"/>
              </a:solidFill>
            </a:endParaRPr>
          </a:p>
          <a:p>
            <a:pPr marL="0" indent="0" algn="just">
              <a:buNone/>
            </a:pPr>
            <a:endParaRPr lang="ru-RU" sz="1500" dirty="0">
              <a:solidFill>
                <a:srgbClr val="002060"/>
              </a:solidFill>
            </a:endParaRPr>
          </a:p>
          <a:p>
            <a:pPr marL="0" indent="0">
              <a:buNone/>
            </a:pPr>
            <a:endParaRPr lang="ru-RU" sz="1500" dirty="0">
              <a:solidFill>
                <a:srgbClr val="002060"/>
              </a:solidFill>
            </a:endParaRPr>
          </a:p>
          <a:p>
            <a:pPr marL="0" indent="0">
              <a:buNone/>
            </a:pPr>
            <a:endParaRPr lang="ru-RU" dirty="0"/>
          </a:p>
        </p:txBody>
      </p:sp>
      <p:sp>
        <p:nvSpPr>
          <p:cNvPr id="6" name="Номер слайда 5"/>
          <p:cNvSpPr>
            <a:spLocks noGrp="1"/>
          </p:cNvSpPr>
          <p:nvPr>
            <p:ph type="sldNum" sz="quarter" idx="12"/>
          </p:nvPr>
        </p:nvSpPr>
        <p:spPr>
          <a:xfrm>
            <a:off x="6808098" y="6492875"/>
            <a:ext cx="2133600" cy="365125"/>
          </a:xfrm>
        </p:spPr>
        <p:txBody>
          <a:bodyPr/>
          <a:lstStyle/>
          <a:p>
            <a:pPr>
              <a:defRPr/>
            </a:pPr>
            <a:fld id="{CB65F501-F5CC-4E12-934E-78BB5E4DA208}" type="slidenum">
              <a:rPr lang="en-US" smtClean="0"/>
              <a:pPr>
                <a:defRPr/>
              </a:pPr>
              <a:t>15</a:t>
            </a:fld>
            <a:endParaRPr lang="en-US" dirty="0"/>
          </a:p>
        </p:txBody>
      </p:sp>
    </p:spTree>
    <p:extLst>
      <p:ext uri="{BB962C8B-B14F-4D97-AF65-F5344CB8AC3E}">
        <p14:creationId xmlns:p14="http://schemas.microsoft.com/office/powerpoint/2010/main" val="2095398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428244" y="4185592"/>
            <a:ext cx="6400800" cy="908050"/>
          </a:xfrm>
        </p:spPr>
        <p:txBody>
          <a:bodyPr/>
          <a:lstStyle/>
          <a:p>
            <a:r>
              <a:rPr lang="ru-RU" sz="1700" dirty="0" smtClean="0">
                <a:solidFill>
                  <a:srgbClr val="000066"/>
                </a:solidFill>
                <a:latin typeface="Myriad Pro Semibold"/>
                <a:ea typeface="ＭＳ Ｐゴシック"/>
                <a:cs typeface="ＭＳ Ｐゴシック"/>
              </a:rPr>
              <a:t>А.А</a:t>
            </a:r>
            <a:r>
              <a:rPr lang="ru-RU" sz="1700" dirty="0">
                <a:solidFill>
                  <a:srgbClr val="000066"/>
                </a:solidFill>
                <a:latin typeface="Myriad Pro Semibold"/>
                <a:ea typeface="ＭＳ Ｐゴシック"/>
                <a:cs typeface="ＭＳ Ｐゴシック"/>
              </a:rPr>
              <a:t>. </a:t>
            </a:r>
            <a:r>
              <a:rPr lang="ru-RU" sz="1700" dirty="0" smtClean="0">
                <a:solidFill>
                  <a:srgbClr val="000066"/>
                </a:solidFill>
                <a:latin typeface="Myriad Pro Semibold"/>
                <a:ea typeface="ＭＳ Ｐゴシック"/>
                <a:cs typeface="ＭＳ Ｐゴシック"/>
              </a:rPr>
              <a:t>Жидков, </a:t>
            </a:r>
            <a:r>
              <a:rPr lang="en-US" sz="1700" dirty="0" smtClean="0">
                <a:solidFill>
                  <a:srgbClr val="000066"/>
                </a:solidFill>
                <a:latin typeface="Myriad Pro Semibold"/>
                <a:ea typeface="ＭＳ Ｐゴシック"/>
                <a:cs typeface="ＭＳ Ｐゴシック"/>
                <a:hlinkClick r:id="rId3"/>
              </a:rPr>
              <a:t>azhidkov@hse.ru</a:t>
            </a:r>
            <a:endParaRPr lang="en-US" sz="1700" dirty="0">
              <a:solidFill>
                <a:srgbClr val="000066"/>
              </a:solidFill>
              <a:latin typeface="Myriad Pro Semibold"/>
              <a:ea typeface="ＭＳ Ｐゴシック"/>
              <a:cs typeface="ＭＳ Ｐゴシック"/>
            </a:endParaRPr>
          </a:p>
        </p:txBody>
      </p:sp>
      <p:pic>
        <p:nvPicPr>
          <p:cNvPr id="3" name="Picture 2" descr="Национальный совет при Президенте Российской Федерации по профессиональным квалификациям"/>
          <p:cNvPicPr>
            <a:picLocks noChangeAspect="1" noChangeArrowheads="1"/>
          </p:cNvPicPr>
          <p:nvPr/>
        </p:nvPicPr>
        <p:blipFill rotWithShape="1">
          <a:blip r:embed="rId4">
            <a:extLst>
              <a:ext uri="{28A0092B-C50C-407E-A947-70E740481C1C}">
                <a14:useLocalDpi xmlns:a14="http://schemas.microsoft.com/office/drawing/2010/main" val="0"/>
              </a:ext>
            </a:extLst>
          </a:blip>
          <a:srcRect r="77335"/>
          <a:stretch/>
        </p:blipFill>
        <p:spPr bwMode="auto">
          <a:xfrm>
            <a:off x="0" y="137564"/>
            <a:ext cx="1157162" cy="952500"/>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p:cNvSpPr txBox="1">
            <a:spLocks/>
          </p:cNvSpPr>
          <p:nvPr/>
        </p:nvSpPr>
        <p:spPr bwMode="auto">
          <a:xfrm>
            <a:off x="1072196" y="137564"/>
            <a:ext cx="4037925" cy="10438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0" fontAlgn="base" hangingPunct="0">
              <a:spcBef>
                <a:spcPct val="20000"/>
              </a:spcBef>
              <a:spcAft>
                <a:spcPct val="0"/>
              </a:spcAft>
              <a:buFont typeface="Arial" charset="0"/>
              <a:buNone/>
              <a:defRPr sz="3200" kern="1200">
                <a:solidFill>
                  <a:schemeClr val="tx1">
                    <a:tint val="75000"/>
                  </a:schemeClr>
                </a:solidFill>
                <a:latin typeface="+mn-lt"/>
                <a:ea typeface="ＭＳ Ｐゴシック" charset="-128"/>
                <a:cs typeface="ＭＳ Ｐゴシック" charset="-128"/>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charset="-128"/>
                <a:cs typeface="ＭＳ Ｐゴシック"/>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128"/>
                <a:cs typeface="ＭＳ Ｐゴシック"/>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ＭＳ Ｐゴシック"/>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ＭＳ Ｐゴシック"/>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eaLnBrk="1" hangingPunct="1"/>
            <a:r>
              <a:rPr lang="ru-RU" sz="900" b="1" dirty="0" smtClean="0">
                <a:solidFill>
                  <a:schemeClr val="tx1"/>
                </a:solidFill>
                <a:latin typeface="Myriad Pro"/>
                <a:ea typeface="ＭＳ Ｐゴシック"/>
                <a:cs typeface="ＭＳ Ｐゴシック"/>
              </a:rPr>
              <a:t>РАБОЧАЯ ГРУППА ПО РАЗВИТИЮ СИСТЕМЫ ПРОФЕССИОНАЛЬНОГО ОБРАЗОВАНИЯ И ОБУЧЕНИЯ В НАЦИОНАЛЬНОЙ СИСТЕМЕ КВАЛИФИКАЦИЙ</a:t>
            </a:r>
          </a:p>
          <a:p>
            <a:pPr algn="l" eaLnBrk="1" hangingPunct="1"/>
            <a:r>
              <a:rPr kumimoji="1" lang="ru-RU" sz="900" b="1" dirty="0" smtClean="0">
                <a:solidFill>
                  <a:schemeClr val="tx1"/>
                </a:solidFill>
                <a:latin typeface="Myriad Pro"/>
                <a:ea typeface="ＭＳ Ｐゴシック"/>
                <a:cs typeface="ＭＳ Ｐゴシック"/>
              </a:rPr>
              <a:t>НАЦИОНАЛЬНОГО СОВЕТА </a:t>
            </a:r>
          </a:p>
          <a:p>
            <a:pPr algn="l" eaLnBrk="1" hangingPunct="1"/>
            <a:r>
              <a:rPr kumimoji="1" lang="ru-RU" sz="900" b="1" dirty="0" smtClean="0">
                <a:solidFill>
                  <a:schemeClr val="tx1"/>
                </a:solidFill>
                <a:latin typeface="Myriad Pro"/>
                <a:ea typeface="ＭＳ Ｐゴシック"/>
                <a:cs typeface="ＭＳ Ｐゴシック"/>
              </a:rPr>
              <a:t>ПРИ ПРЕЗИДЕНТЕ РОССИЙСКОЙ ФЕДЕРАЦИИ </a:t>
            </a:r>
          </a:p>
          <a:p>
            <a:pPr algn="l" eaLnBrk="1" hangingPunct="1"/>
            <a:r>
              <a:rPr kumimoji="1" lang="ru-RU" sz="900" b="1" dirty="0" smtClean="0">
                <a:solidFill>
                  <a:schemeClr val="tx1"/>
                </a:solidFill>
                <a:latin typeface="Myriad Pro"/>
                <a:ea typeface="ＭＳ Ｐゴシック"/>
                <a:cs typeface="ＭＳ Ｐゴシック"/>
              </a:rPr>
              <a:t>ПО ПРОФЕССИОНАЛЬНЫМ КВАЛИФИКАЦИЯМ</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933" y="15693"/>
            <a:ext cx="8634202" cy="1143000"/>
          </a:xfrm>
        </p:spPr>
        <p:txBody>
          <a:bodyPr/>
          <a:lstStyle/>
          <a:p>
            <a:r>
              <a:rPr lang="ru-RU" sz="2000" b="1" dirty="0">
                <a:solidFill>
                  <a:srgbClr val="000066"/>
                </a:solidFill>
                <a:latin typeface="Myriad Pro Semibold"/>
                <a:ea typeface="ＭＳ Ｐゴシック"/>
                <a:cs typeface="ＭＳ Ｐゴシック"/>
              </a:rPr>
              <a:t>Кто отвечает за развитие образования в национальной системе </a:t>
            </a:r>
            <a:r>
              <a:rPr lang="ru-RU" sz="2000" b="1" dirty="0" smtClean="0">
                <a:solidFill>
                  <a:srgbClr val="000066"/>
                </a:solidFill>
                <a:latin typeface="Myriad Pro Semibold"/>
                <a:ea typeface="ＭＳ Ｐゴシック"/>
                <a:cs typeface="ＭＳ Ｐゴシック"/>
              </a:rPr>
              <a:t>квалификаций? Работодатели</a:t>
            </a:r>
            <a:endParaRPr lang="ru-RU" sz="2000" b="1" dirty="0">
              <a:solidFill>
                <a:srgbClr val="000066"/>
              </a:solidFill>
              <a:latin typeface="Myriad Pro Semibold"/>
              <a:ea typeface="ＭＳ Ｐゴシック"/>
              <a:cs typeface="ＭＳ Ｐゴシック"/>
            </a:endParaRPr>
          </a:p>
        </p:txBody>
      </p:sp>
      <p:sp>
        <p:nvSpPr>
          <p:cNvPr id="4" name="Номер слайда 3"/>
          <p:cNvSpPr>
            <a:spLocks noGrp="1"/>
          </p:cNvSpPr>
          <p:nvPr>
            <p:ph type="sldNum" sz="quarter" idx="12"/>
          </p:nvPr>
        </p:nvSpPr>
        <p:spPr/>
        <p:txBody>
          <a:bodyPr/>
          <a:lstStyle/>
          <a:p>
            <a:pPr>
              <a:defRPr/>
            </a:pPr>
            <a:fld id="{CB65F501-F5CC-4E12-934E-78BB5E4DA208}" type="slidenum">
              <a:rPr lang="en-US" smtClean="0"/>
              <a:pPr>
                <a:defRPr/>
              </a:pPr>
              <a:t>2</a:t>
            </a:fld>
            <a:endParaRPr lang="en-US"/>
          </a:p>
        </p:txBody>
      </p:sp>
      <p:sp>
        <p:nvSpPr>
          <p:cNvPr id="5" name="Прямоугольник 4"/>
          <p:cNvSpPr/>
          <p:nvPr/>
        </p:nvSpPr>
        <p:spPr>
          <a:xfrm>
            <a:off x="89013" y="976592"/>
            <a:ext cx="4321146" cy="5881407"/>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ru-RU" sz="1600" b="1" dirty="0" smtClean="0"/>
              <a:t>Национальный совет при Президенте России по профессиональным квалификациям (</a:t>
            </a:r>
            <a:r>
              <a:rPr lang="en-US" sz="1600" b="1" dirty="0">
                <a:hlinkClick r:id="rId2"/>
              </a:rPr>
              <a:t>http://nspkrf.ru</a:t>
            </a:r>
            <a:r>
              <a:rPr lang="en-US" sz="1600" b="1" dirty="0" smtClean="0">
                <a:hlinkClick r:id="rId2"/>
              </a:rPr>
              <a:t>/</a:t>
            </a:r>
            <a:r>
              <a:rPr lang="ru-RU" sz="1600" b="1" dirty="0" smtClean="0"/>
              <a:t>) – Указ Президента от 16.04.2014 г. № 249):</a:t>
            </a:r>
          </a:p>
          <a:p>
            <a:pPr algn="ctr"/>
            <a:r>
              <a:rPr lang="ru-RU" sz="1600" dirty="0" smtClean="0"/>
              <a:t>Обновление структуры – </a:t>
            </a:r>
            <a:r>
              <a:rPr lang="ru-RU" sz="1600" b="1" dirty="0" smtClean="0"/>
              <a:t>рабочая группа по развитию профессионального образования и обучения в национальной системе квалификаций</a:t>
            </a:r>
            <a:r>
              <a:rPr lang="ru-RU" sz="1600" dirty="0" smtClean="0"/>
              <a:t>:</a:t>
            </a:r>
          </a:p>
          <a:p>
            <a:pPr marL="285750" indent="-285750">
              <a:buFont typeface="Wingdings" panose="05000000000000000000" pitchFamily="2" charset="2"/>
              <a:buChar char="ü"/>
            </a:pPr>
            <a:r>
              <a:rPr lang="ru-RU" sz="1600" dirty="0" smtClean="0"/>
              <a:t>Предложения Президенту по развитию системы подготовки кадров</a:t>
            </a:r>
          </a:p>
          <a:p>
            <a:pPr marL="285750" indent="-285750">
              <a:buFont typeface="Wingdings" panose="05000000000000000000" pitchFamily="2" charset="2"/>
              <a:buChar char="ü"/>
            </a:pPr>
            <a:r>
              <a:rPr lang="ru-RU" sz="1600" dirty="0" smtClean="0"/>
              <a:t>Координация </a:t>
            </a:r>
            <a:r>
              <a:rPr lang="ru-RU" sz="1600" dirty="0" err="1" smtClean="0"/>
              <a:t>ФОИВов</a:t>
            </a:r>
            <a:r>
              <a:rPr lang="ru-RU" sz="1600" dirty="0" smtClean="0"/>
              <a:t> по развитию системы квалификаций (включая предложения по изменению НПА, связанных с проф. образованием)</a:t>
            </a:r>
          </a:p>
          <a:p>
            <a:pPr marL="285750" indent="-285750">
              <a:buFont typeface="Wingdings" panose="05000000000000000000" pitchFamily="2" charset="2"/>
              <a:buChar char="ü"/>
            </a:pPr>
            <a:r>
              <a:rPr lang="ru-RU" sz="1600" dirty="0" smtClean="0"/>
              <a:t>Экспертиза проектов НПА, связанных с развитием системы профессионального образования (перечни, порядок разработки ФГОС, ПООП и т.д.)</a:t>
            </a:r>
          </a:p>
          <a:p>
            <a:pPr marL="285750" indent="-285750">
              <a:buFont typeface="Wingdings" panose="05000000000000000000" pitchFamily="2" charset="2"/>
              <a:buChar char="ü"/>
            </a:pPr>
            <a:r>
              <a:rPr lang="ru-RU" sz="1600" dirty="0" smtClean="0"/>
              <a:t>Рассмотрение проектов ФГОС</a:t>
            </a:r>
          </a:p>
          <a:p>
            <a:pPr marL="285750" indent="-285750">
              <a:buFont typeface="Wingdings" panose="05000000000000000000" pitchFamily="2" charset="2"/>
              <a:buChar char="ü"/>
            </a:pPr>
            <a:r>
              <a:rPr lang="ru-RU" sz="1600" dirty="0" smtClean="0"/>
              <a:t>Координация деятельности СПК по экспертизе ФГОС, ПООП, проведению профессионально-общественной аккредитации</a:t>
            </a:r>
          </a:p>
          <a:p>
            <a:pPr algn="ctr"/>
            <a:endParaRPr lang="ru-RU" sz="1600" dirty="0" smtClean="0"/>
          </a:p>
          <a:p>
            <a:pPr algn="ctr"/>
            <a:endParaRPr lang="ru-RU" dirty="0"/>
          </a:p>
        </p:txBody>
      </p:sp>
      <p:sp>
        <p:nvSpPr>
          <p:cNvPr id="6" name="Прямоугольник 5"/>
          <p:cNvSpPr/>
          <p:nvPr/>
        </p:nvSpPr>
        <p:spPr>
          <a:xfrm>
            <a:off x="4572001" y="976594"/>
            <a:ext cx="4506588" cy="5881406"/>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ru-RU" sz="1600" b="1" dirty="0" smtClean="0"/>
              <a:t>Советы по профессиональным квалификациям (</a:t>
            </a:r>
            <a:r>
              <a:rPr lang="en-US" sz="1600" b="1" dirty="0">
                <a:hlinkClick r:id="rId3"/>
              </a:rPr>
              <a:t>http://</a:t>
            </a:r>
            <a:r>
              <a:rPr lang="en-US" sz="1600" b="1" dirty="0" smtClean="0">
                <a:hlinkClick r:id="rId3"/>
              </a:rPr>
              <a:t>nspkrf.ru/soveti.html</a:t>
            </a:r>
            <a:r>
              <a:rPr lang="ru-RU" sz="1600" b="1" dirty="0" smtClean="0"/>
              <a:t>):</a:t>
            </a:r>
            <a:endParaRPr lang="ru-RU" sz="1600" b="1" dirty="0"/>
          </a:p>
          <a:p>
            <a:pPr marL="285750" indent="-285750">
              <a:buFont typeface="Wingdings" panose="05000000000000000000" pitchFamily="2" charset="2"/>
              <a:buChar char="ü"/>
            </a:pPr>
            <a:r>
              <a:rPr lang="ru-RU" sz="1600" dirty="0" smtClean="0"/>
              <a:t>Формирование требований к квалификации через профессиональные стандарты</a:t>
            </a:r>
          </a:p>
          <a:p>
            <a:pPr marL="285750" indent="-285750">
              <a:buFont typeface="Wingdings" panose="05000000000000000000" pitchFamily="2" charset="2"/>
              <a:buChar char="ü"/>
            </a:pPr>
            <a:r>
              <a:rPr lang="ru-RU" sz="1600" dirty="0" smtClean="0"/>
              <a:t>Экспертиза проектов ФГОС</a:t>
            </a:r>
          </a:p>
          <a:p>
            <a:pPr marL="285750" indent="-285750">
              <a:buFont typeface="Wingdings" panose="05000000000000000000" pitchFamily="2" charset="2"/>
              <a:buChar char="ü"/>
            </a:pPr>
            <a:r>
              <a:rPr lang="ru-RU" sz="1600" dirty="0" smtClean="0"/>
              <a:t>Экспертиза проектов ПООП</a:t>
            </a:r>
          </a:p>
          <a:p>
            <a:pPr marL="285750" indent="-285750">
              <a:buFont typeface="Wingdings" panose="05000000000000000000" pitchFamily="2" charset="2"/>
              <a:buChar char="ü"/>
            </a:pPr>
            <a:r>
              <a:rPr lang="ru-RU" sz="1600" dirty="0" smtClean="0"/>
              <a:t>Проведение профессионально-общественной аккредитации</a:t>
            </a:r>
          </a:p>
          <a:p>
            <a:r>
              <a:rPr lang="ru-RU" sz="1600" dirty="0" smtClean="0">
                <a:solidFill>
                  <a:srgbClr val="FF0000"/>
                </a:solidFill>
              </a:rPr>
              <a:t>!</a:t>
            </a:r>
            <a:r>
              <a:rPr lang="ru-RU" sz="1600" dirty="0">
                <a:solidFill>
                  <a:srgbClr val="FF0000"/>
                </a:solidFill>
              </a:rPr>
              <a:t> </a:t>
            </a:r>
            <a:r>
              <a:rPr lang="ru-RU" sz="1600" dirty="0" smtClean="0">
                <a:solidFill>
                  <a:schemeClr val="tx1"/>
                </a:solidFill>
              </a:rPr>
              <a:t>На сентябрь 2018 г. создано 32 СПК. Возможна передача части ПС от «старых» к «новым» СПК</a:t>
            </a:r>
            <a:r>
              <a:rPr lang="ru-RU" sz="1600" dirty="0" smtClean="0">
                <a:solidFill>
                  <a:srgbClr val="FF0000"/>
                </a:solidFill>
              </a:rPr>
              <a:t>*</a:t>
            </a:r>
          </a:p>
          <a:p>
            <a:r>
              <a:rPr lang="ru-RU" sz="1600" b="1" dirty="0" smtClean="0">
                <a:solidFill>
                  <a:schemeClr val="tx1"/>
                </a:solidFill>
              </a:rPr>
              <a:t>Для ФУМО 20.00.00 основные СПК-</a:t>
            </a:r>
            <a:r>
              <a:rPr lang="ru-RU" sz="1600" b="1" dirty="0" err="1" smtClean="0">
                <a:solidFill>
                  <a:schemeClr val="tx1"/>
                </a:solidFill>
              </a:rPr>
              <a:t>партнеры</a:t>
            </a:r>
            <a:r>
              <a:rPr lang="ru-RU" sz="1600" dirty="0" smtClean="0">
                <a:solidFill>
                  <a:schemeClr val="tx1"/>
                </a:solidFill>
              </a:rPr>
              <a:t>:</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в области обеспечения безопасности в чрезвычайных ситуациях</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в сфере безопасности труда, социальной защиты и занятости населения</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агропромышленного комплекса</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торговой, внешнеторговой и по отдельным видам предпринимательской и экономической деятельности</a:t>
            </a:r>
            <a:r>
              <a:rPr lang="ru-RU" sz="1600" dirty="0" smtClean="0">
                <a:solidFill>
                  <a:srgbClr val="FF0000"/>
                </a:solidFill>
              </a:rPr>
              <a:t>*</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химического и биотехнологического комплекса</a:t>
            </a:r>
          </a:p>
          <a:p>
            <a:pPr marL="285750" indent="-285750">
              <a:buFont typeface="Wingdings" panose="05000000000000000000" pitchFamily="2" charset="2"/>
              <a:buChar char="ü"/>
            </a:pPr>
            <a:r>
              <a:rPr lang="ru-RU" sz="1600" dirty="0">
                <a:solidFill>
                  <a:schemeClr val="tx1"/>
                </a:solidFill>
              </a:rPr>
              <a:t>СПК </a:t>
            </a:r>
            <a:r>
              <a:rPr lang="ru-RU" sz="1600" dirty="0" smtClean="0">
                <a:solidFill>
                  <a:schemeClr val="tx1"/>
                </a:solidFill>
              </a:rPr>
              <a:t>в жилищно-коммунальном хозяйстве</a:t>
            </a:r>
          </a:p>
          <a:p>
            <a:r>
              <a:rPr lang="ru-RU" sz="1600" dirty="0" smtClean="0">
                <a:solidFill>
                  <a:schemeClr val="tx1"/>
                </a:solidFill>
              </a:rPr>
              <a:t>Возможно использование ПС, закреплённых за иными СПК</a:t>
            </a:r>
          </a:p>
          <a:p>
            <a:endParaRPr lang="ru-RU" sz="1600" dirty="0">
              <a:solidFill>
                <a:schemeClr val="tx1"/>
              </a:solidFill>
            </a:endParaRPr>
          </a:p>
        </p:txBody>
      </p:sp>
    </p:spTree>
    <p:extLst>
      <p:ext uri="{BB962C8B-B14F-4D97-AF65-F5344CB8AC3E}">
        <p14:creationId xmlns:p14="http://schemas.microsoft.com/office/powerpoint/2010/main" val="145268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933" y="15693"/>
            <a:ext cx="8634202" cy="785419"/>
          </a:xfrm>
        </p:spPr>
        <p:txBody>
          <a:bodyPr/>
          <a:lstStyle/>
          <a:p>
            <a:r>
              <a:rPr lang="ru-RU" sz="2000" b="1" dirty="0">
                <a:solidFill>
                  <a:srgbClr val="000066"/>
                </a:solidFill>
                <a:latin typeface="Myriad Pro Semibold"/>
                <a:ea typeface="ＭＳ Ｐゴシック"/>
                <a:cs typeface="ＭＳ Ｐゴシック"/>
              </a:rPr>
              <a:t>Кто отвечает за развитие образования в национальной системе </a:t>
            </a:r>
            <a:r>
              <a:rPr lang="ru-RU" sz="2000" b="1" dirty="0" smtClean="0">
                <a:solidFill>
                  <a:srgbClr val="000066"/>
                </a:solidFill>
                <a:latin typeface="Myriad Pro Semibold"/>
                <a:ea typeface="ＭＳ Ｐゴシック"/>
                <a:cs typeface="ＭＳ Ｐゴシック"/>
              </a:rPr>
              <a:t>квалификаций? Образование</a:t>
            </a:r>
            <a:endParaRPr lang="ru-RU" sz="2000" b="1" dirty="0">
              <a:solidFill>
                <a:srgbClr val="000066"/>
              </a:solidFill>
              <a:latin typeface="Myriad Pro Semibold"/>
              <a:ea typeface="ＭＳ Ｐゴシック"/>
              <a:cs typeface="ＭＳ Ｐゴシック"/>
            </a:endParaRPr>
          </a:p>
        </p:txBody>
      </p:sp>
      <p:sp>
        <p:nvSpPr>
          <p:cNvPr id="4" name="Номер слайда 3"/>
          <p:cNvSpPr>
            <a:spLocks noGrp="1"/>
          </p:cNvSpPr>
          <p:nvPr>
            <p:ph type="sldNum" sz="quarter" idx="12"/>
          </p:nvPr>
        </p:nvSpPr>
        <p:spPr/>
        <p:txBody>
          <a:bodyPr/>
          <a:lstStyle/>
          <a:p>
            <a:pPr>
              <a:defRPr/>
            </a:pPr>
            <a:fld id="{CB65F501-F5CC-4E12-934E-78BB5E4DA208}" type="slidenum">
              <a:rPr lang="en-US" smtClean="0"/>
              <a:pPr>
                <a:defRPr/>
              </a:pPr>
              <a:t>3</a:t>
            </a:fld>
            <a:endParaRPr lang="en-US"/>
          </a:p>
        </p:txBody>
      </p:sp>
      <p:sp>
        <p:nvSpPr>
          <p:cNvPr id="5" name="Прямоугольник 4"/>
          <p:cNvSpPr/>
          <p:nvPr/>
        </p:nvSpPr>
        <p:spPr>
          <a:xfrm>
            <a:off x="291313" y="801112"/>
            <a:ext cx="3770889" cy="4207857"/>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b="1" dirty="0" smtClean="0"/>
              <a:t>Министерство науки и высшего образования (</a:t>
            </a:r>
            <a:r>
              <a:rPr lang="en-US" b="1" dirty="0">
                <a:hlinkClick r:id="rId2"/>
              </a:rPr>
              <a:t>http://minobrnauki.gov.ru</a:t>
            </a:r>
            <a:r>
              <a:rPr lang="en-US" b="1" dirty="0" smtClean="0">
                <a:hlinkClick r:id="rId2"/>
              </a:rPr>
              <a:t>/</a:t>
            </a:r>
            <a:r>
              <a:rPr lang="ru-RU" b="1" dirty="0" smtClean="0"/>
              <a:t>) </a:t>
            </a:r>
          </a:p>
          <a:p>
            <a:pPr algn="ctr"/>
            <a:r>
              <a:rPr lang="ru-RU" b="1" dirty="0" smtClean="0"/>
              <a:t>Министерство просвещения (</a:t>
            </a:r>
            <a:r>
              <a:rPr lang="en-US" b="1" dirty="0">
                <a:hlinkClick r:id="rId3"/>
              </a:rPr>
              <a:t>https://edu.gov.ru</a:t>
            </a:r>
            <a:r>
              <a:rPr lang="en-US" b="1" dirty="0" smtClean="0">
                <a:hlinkClick r:id="rId3"/>
              </a:rPr>
              <a:t>/</a:t>
            </a:r>
            <a:r>
              <a:rPr lang="ru-RU" b="1" dirty="0" smtClean="0"/>
              <a:t>) :</a:t>
            </a:r>
          </a:p>
          <a:p>
            <a:pPr marL="285750" indent="-285750">
              <a:buFont typeface="Wingdings" panose="05000000000000000000" pitchFamily="2" charset="2"/>
              <a:buChar char="ü"/>
            </a:pPr>
            <a:r>
              <a:rPr lang="ru-RU" dirty="0" smtClean="0"/>
              <a:t>Правила разработки ФГОС, ПООП</a:t>
            </a:r>
          </a:p>
          <a:p>
            <a:pPr marL="285750" indent="-285750">
              <a:buFont typeface="Wingdings" panose="05000000000000000000" pitchFamily="2" charset="2"/>
              <a:buChar char="ü"/>
            </a:pPr>
            <a:r>
              <a:rPr lang="ru-RU" dirty="0" smtClean="0"/>
              <a:t>Макет ФГОС</a:t>
            </a:r>
          </a:p>
          <a:p>
            <a:pPr marL="285750" indent="-285750">
              <a:buFont typeface="Wingdings" panose="05000000000000000000" pitchFamily="2" charset="2"/>
              <a:buChar char="ü"/>
            </a:pPr>
            <a:r>
              <a:rPr lang="ru-RU" dirty="0" smtClean="0"/>
              <a:t>Макет ПООП</a:t>
            </a:r>
          </a:p>
          <a:p>
            <a:pPr marL="285750" indent="-285750">
              <a:buFont typeface="Wingdings" panose="05000000000000000000" pitchFamily="2" charset="2"/>
              <a:buChar char="ü"/>
            </a:pPr>
            <a:r>
              <a:rPr lang="ru-RU" dirty="0" smtClean="0"/>
              <a:t>Общая координация деятельности по актуализации ФГОС и разработке ПООП</a:t>
            </a:r>
          </a:p>
          <a:p>
            <a:pPr marL="285750" indent="-285750">
              <a:buFont typeface="Wingdings" panose="05000000000000000000" pitchFamily="2" charset="2"/>
              <a:buChar char="ü"/>
            </a:pPr>
            <a:r>
              <a:rPr lang="ru-RU" dirty="0" smtClean="0"/>
              <a:t>Утверждение ФГОС</a:t>
            </a:r>
          </a:p>
          <a:p>
            <a:pPr marL="285750" indent="-285750">
              <a:buFont typeface="Wingdings" panose="05000000000000000000" pitchFamily="2" charset="2"/>
              <a:buChar char="ü"/>
            </a:pPr>
            <a:r>
              <a:rPr lang="ru-RU" dirty="0" smtClean="0"/>
              <a:t>Внесение ПООП в реестр (ГИС)</a:t>
            </a:r>
          </a:p>
          <a:p>
            <a:pPr algn="ctr"/>
            <a:r>
              <a:rPr lang="ru-RU" sz="2400" dirty="0" smtClean="0">
                <a:solidFill>
                  <a:srgbClr val="FF0000"/>
                </a:solidFill>
              </a:rPr>
              <a:t>! </a:t>
            </a:r>
            <a:r>
              <a:rPr lang="ru-RU" dirty="0" smtClean="0"/>
              <a:t>Правила разработки ФГОС, ПООП требуют изменений</a:t>
            </a:r>
          </a:p>
          <a:p>
            <a:pPr algn="ctr"/>
            <a:endParaRPr lang="ru-RU" dirty="0"/>
          </a:p>
        </p:txBody>
      </p:sp>
      <p:sp>
        <p:nvSpPr>
          <p:cNvPr id="6" name="Прямоугольник 5"/>
          <p:cNvSpPr/>
          <p:nvPr/>
        </p:nvSpPr>
        <p:spPr>
          <a:xfrm>
            <a:off x="291314" y="5113127"/>
            <a:ext cx="3770889" cy="1720597"/>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b="1" dirty="0" err="1" smtClean="0"/>
              <a:t>Рособрнадзор</a:t>
            </a:r>
            <a:r>
              <a:rPr lang="ru-RU" b="1" dirty="0" smtClean="0"/>
              <a:t> – отдельный ФОИВ:</a:t>
            </a:r>
            <a:endParaRPr lang="ru-RU" b="1" dirty="0"/>
          </a:p>
          <a:p>
            <a:pPr marL="285750" indent="-285750">
              <a:buFont typeface="Wingdings" panose="05000000000000000000" pitchFamily="2" charset="2"/>
              <a:buChar char="ü"/>
            </a:pPr>
            <a:r>
              <a:rPr lang="ru-RU" dirty="0" smtClean="0"/>
              <a:t>Лицензирование</a:t>
            </a:r>
          </a:p>
          <a:p>
            <a:pPr marL="285750" indent="-285750">
              <a:buFont typeface="Wingdings" panose="05000000000000000000" pitchFamily="2" charset="2"/>
              <a:buChar char="ü"/>
            </a:pPr>
            <a:r>
              <a:rPr lang="ru-RU" dirty="0" smtClean="0"/>
              <a:t>Государственная аккредитация </a:t>
            </a:r>
          </a:p>
          <a:p>
            <a:pPr algn="ctr"/>
            <a:r>
              <a:rPr lang="ru-RU" sz="2800" dirty="0" smtClean="0">
                <a:solidFill>
                  <a:srgbClr val="FF0000"/>
                </a:solidFill>
              </a:rPr>
              <a:t>!</a:t>
            </a:r>
            <a:r>
              <a:rPr lang="ru-RU" dirty="0">
                <a:solidFill>
                  <a:srgbClr val="FF0000"/>
                </a:solidFill>
              </a:rPr>
              <a:t> </a:t>
            </a:r>
            <a:r>
              <a:rPr lang="ru-RU" dirty="0" smtClean="0">
                <a:solidFill>
                  <a:schemeClr val="tx1"/>
                </a:solidFill>
              </a:rPr>
              <a:t>Процедуры лицензирования и аккредитации требуют пересмотра</a:t>
            </a:r>
            <a:endParaRPr lang="ru-RU" dirty="0">
              <a:solidFill>
                <a:schemeClr val="tx1"/>
              </a:solidFill>
            </a:endParaRPr>
          </a:p>
        </p:txBody>
      </p:sp>
      <p:sp>
        <p:nvSpPr>
          <p:cNvPr id="7" name="Прямоугольник 6"/>
          <p:cNvSpPr/>
          <p:nvPr/>
        </p:nvSpPr>
        <p:spPr>
          <a:xfrm>
            <a:off x="4612461" y="1014048"/>
            <a:ext cx="4074340" cy="4847128"/>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b="1" dirty="0" smtClean="0"/>
              <a:t>Координационные советы по областям образования (</a:t>
            </a:r>
            <a:r>
              <a:rPr lang="en-US" b="1" dirty="0">
                <a:hlinkClick r:id="rId4"/>
              </a:rPr>
              <a:t>http://</a:t>
            </a:r>
            <a:r>
              <a:rPr lang="en-US" b="1" dirty="0" smtClean="0">
                <a:hlinkClick r:id="rId4"/>
              </a:rPr>
              <a:t>fgosvo.ru/ksumo/index</a:t>
            </a:r>
            <a:r>
              <a:rPr lang="ru-RU" b="1" dirty="0" smtClean="0"/>
              <a:t>):</a:t>
            </a:r>
          </a:p>
          <a:p>
            <a:pPr marL="285750" indent="-285750">
              <a:buFont typeface="Wingdings" panose="05000000000000000000" pitchFamily="2" charset="2"/>
              <a:buChar char="ü"/>
            </a:pPr>
            <a:r>
              <a:rPr lang="ru-RU" dirty="0" smtClean="0"/>
              <a:t>Координация работы федеральных УМО по областям образования</a:t>
            </a:r>
          </a:p>
          <a:p>
            <a:pPr marL="285750" indent="-285750">
              <a:buFont typeface="Wingdings" panose="05000000000000000000" pitchFamily="2" charset="2"/>
              <a:buChar char="ü"/>
            </a:pPr>
            <a:r>
              <a:rPr lang="ru-RU" dirty="0" smtClean="0"/>
              <a:t>Определение особенностей разработки ФГОС, ПООП в рамках области</a:t>
            </a:r>
          </a:p>
          <a:p>
            <a:pPr marL="285750" indent="-285750">
              <a:buFont typeface="Wingdings" panose="05000000000000000000" pitchFamily="2" charset="2"/>
              <a:buChar char="ü"/>
            </a:pPr>
            <a:r>
              <a:rPr lang="ru-RU" dirty="0" smtClean="0"/>
              <a:t>Сбор и представление в МОН предложений по изменению структуры УГСН, процедур утверждения и разработки ФГОС, ПООП и т.д., участие в обсуждении предлагаемых изменений</a:t>
            </a:r>
          </a:p>
          <a:p>
            <a:r>
              <a:rPr lang="ru-RU" sz="2800" dirty="0" smtClean="0">
                <a:solidFill>
                  <a:srgbClr val="FF0000"/>
                </a:solidFill>
              </a:rPr>
              <a:t>! </a:t>
            </a:r>
            <a:r>
              <a:rPr lang="ru-RU" dirty="0" smtClean="0"/>
              <a:t>В настоящий момент КС мало задействованы в процессах (кроме КС по инженерному образованию)</a:t>
            </a:r>
          </a:p>
          <a:p>
            <a:pPr algn="ctr"/>
            <a:endParaRPr lang="ru-RU" dirty="0"/>
          </a:p>
        </p:txBody>
      </p:sp>
    </p:spTree>
    <p:extLst>
      <p:ext uri="{BB962C8B-B14F-4D97-AF65-F5344CB8AC3E}">
        <p14:creationId xmlns:p14="http://schemas.microsoft.com/office/powerpoint/2010/main" val="497359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933" y="15693"/>
            <a:ext cx="8634202" cy="785419"/>
          </a:xfrm>
        </p:spPr>
        <p:txBody>
          <a:bodyPr/>
          <a:lstStyle/>
          <a:p>
            <a:r>
              <a:rPr lang="ru-RU" sz="2000" b="1" dirty="0">
                <a:solidFill>
                  <a:srgbClr val="000066"/>
                </a:solidFill>
                <a:latin typeface="Myriad Pro Semibold"/>
                <a:ea typeface="ＭＳ Ｐゴシック"/>
                <a:cs typeface="ＭＳ Ｐゴシック"/>
              </a:rPr>
              <a:t>Кто отвечает за развитие образования в национальной системе </a:t>
            </a:r>
            <a:r>
              <a:rPr lang="ru-RU" sz="2000" b="1" dirty="0" smtClean="0">
                <a:solidFill>
                  <a:srgbClr val="000066"/>
                </a:solidFill>
                <a:latin typeface="Myriad Pro Semibold"/>
                <a:ea typeface="ＭＳ Ｐゴシック"/>
                <a:cs typeface="ＭＳ Ｐゴシック"/>
              </a:rPr>
              <a:t>квалификаций? Образование</a:t>
            </a:r>
            <a:endParaRPr lang="ru-RU" sz="2000" b="1" dirty="0">
              <a:solidFill>
                <a:srgbClr val="000066"/>
              </a:solidFill>
              <a:latin typeface="Myriad Pro Semibold"/>
              <a:ea typeface="ＭＳ Ｐゴシック"/>
              <a:cs typeface="ＭＳ Ｐゴシック"/>
            </a:endParaRPr>
          </a:p>
        </p:txBody>
      </p:sp>
      <p:sp>
        <p:nvSpPr>
          <p:cNvPr id="4" name="Номер слайда 3"/>
          <p:cNvSpPr>
            <a:spLocks noGrp="1"/>
          </p:cNvSpPr>
          <p:nvPr>
            <p:ph type="sldNum" sz="quarter" idx="12"/>
          </p:nvPr>
        </p:nvSpPr>
        <p:spPr/>
        <p:txBody>
          <a:bodyPr/>
          <a:lstStyle/>
          <a:p>
            <a:pPr>
              <a:defRPr/>
            </a:pPr>
            <a:fld id="{CB65F501-F5CC-4E12-934E-78BB5E4DA208}" type="slidenum">
              <a:rPr lang="en-US" smtClean="0"/>
              <a:pPr>
                <a:defRPr/>
              </a:pPr>
              <a:t>4</a:t>
            </a:fld>
            <a:endParaRPr lang="en-US"/>
          </a:p>
        </p:txBody>
      </p:sp>
      <p:sp>
        <p:nvSpPr>
          <p:cNvPr id="9" name="Прямоугольник 8"/>
          <p:cNvSpPr/>
          <p:nvPr/>
        </p:nvSpPr>
        <p:spPr>
          <a:xfrm>
            <a:off x="403253" y="3455299"/>
            <a:ext cx="8554630" cy="3155894"/>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b="1" dirty="0" smtClean="0"/>
              <a:t>Образовательные организации</a:t>
            </a:r>
          </a:p>
          <a:p>
            <a:pPr algn="ctr"/>
            <a:endParaRPr lang="ru-RU" b="1" dirty="0" smtClean="0"/>
          </a:p>
          <a:p>
            <a:pPr marL="285750" indent="-285750">
              <a:buFont typeface="Wingdings" panose="05000000000000000000" pitchFamily="2" charset="2"/>
              <a:buChar char="ü"/>
            </a:pPr>
            <a:r>
              <a:rPr lang="ru-RU" dirty="0" smtClean="0"/>
              <a:t>Ждут новых ФГОС и ПООП – </a:t>
            </a:r>
            <a:r>
              <a:rPr lang="ru-RU" dirty="0" smtClean="0">
                <a:solidFill>
                  <a:srgbClr val="FF0000"/>
                </a:solidFill>
              </a:rPr>
              <a:t>с 1.10 объявлен набор на следующий год</a:t>
            </a:r>
          </a:p>
          <a:p>
            <a:pPr marL="285750" indent="-285750">
              <a:buFont typeface="Wingdings" panose="05000000000000000000" pitchFamily="2" charset="2"/>
              <a:buChar char="ü"/>
            </a:pPr>
            <a:r>
              <a:rPr lang="ru-RU" dirty="0" smtClean="0"/>
              <a:t>Существенно ограничены в академических свободах содержанием ФГОС и устаревшими нормативными документами </a:t>
            </a:r>
          </a:p>
          <a:p>
            <a:pPr marL="285750" indent="-285750">
              <a:buFont typeface="Wingdings" panose="05000000000000000000" pitchFamily="2" charset="2"/>
              <a:buChar char="ü"/>
            </a:pPr>
            <a:r>
              <a:rPr lang="ru-RU" dirty="0" smtClean="0"/>
              <a:t>Нуждаются в методической и организационной поддержке по внедрению новых ФГОС</a:t>
            </a:r>
          </a:p>
          <a:p>
            <a:pPr marL="285750" indent="-285750">
              <a:buFont typeface="Wingdings" panose="05000000000000000000" pitchFamily="2" charset="2"/>
              <a:buChar char="ü"/>
            </a:pPr>
            <a:r>
              <a:rPr lang="ru-RU" dirty="0" smtClean="0"/>
              <a:t>Оформляют огромное количество документации</a:t>
            </a:r>
          </a:p>
          <a:p>
            <a:pPr marL="285750" indent="-285750">
              <a:buFont typeface="Wingdings" panose="05000000000000000000" pitchFamily="2" charset="2"/>
              <a:buChar char="ü"/>
            </a:pPr>
            <a:r>
              <a:rPr lang="ru-RU" dirty="0" smtClean="0"/>
              <a:t>Устали от формальных изменений ФГОС</a:t>
            </a:r>
          </a:p>
          <a:p>
            <a:pPr marL="285750" indent="-285750">
              <a:buFont typeface="Wingdings" panose="05000000000000000000" pitchFamily="2" charset="2"/>
              <a:buChar char="ü"/>
            </a:pPr>
            <a:r>
              <a:rPr lang="ru-RU" dirty="0" smtClean="0"/>
              <a:t>В значительной части работают на формальный результат в части подготовки к государственной аккредитации и лицензированию</a:t>
            </a:r>
          </a:p>
        </p:txBody>
      </p:sp>
      <p:sp>
        <p:nvSpPr>
          <p:cNvPr id="10" name="Прямоугольник 9"/>
          <p:cNvSpPr/>
          <p:nvPr/>
        </p:nvSpPr>
        <p:spPr>
          <a:xfrm>
            <a:off x="403253" y="801112"/>
            <a:ext cx="8554630" cy="2512522"/>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b="1" dirty="0" smtClean="0"/>
              <a:t>Федеральные УМО (</a:t>
            </a:r>
            <a:r>
              <a:rPr lang="en-US" b="1" dirty="0">
                <a:hlinkClick r:id="rId2"/>
              </a:rPr>
              <a:t>http://www.fumo-spo.ru</a:t>
            </a:r>
            <a:r>
              <a:rPr lang="en-US" b="1" dirty="0" smtClean="0">
                <a:hlinkClick r:id="rId2"/>
              </a:rPr>
              <a:t>/</a:t>
            </a:r>
            <a:r>
              <a:rPr lang="ru-RU" b="1" dirty="0" smtClean="0"/>
              <a:t>, </a:t>
            </a:r>
            <a:r>
              <a:rPr lang="en-US" b="1" dirty="0">
                <a:hlinkClick r:id="rId3"/>
              </a:rPr>
              <a:t>http://</a:t>
            </a:r>
            <a:r>
              <a:rPr lang="en-US" b="1" dirty="0" smtClean="0">
                <a:hlinkClick r:id="rId3"/>
              </a:rPr>
              <a:t>fgosvo.ru/ksumo/index</a:t>
            </a:r>
            <a:r>
              <a:rPr lang="ru-RU" b="1" dirty="0" smtClean="0"/>
              <a:t>) :</a:t>
            </a:r>
          </a:p>
          <a:p>
            <a:pPr marL="285750" indent="-285750">
              <a:buFont typeface="Wingdings" panose="05000000000000000000" pitchFamily="2" charset="2"/>
              <a:buChar char="ü"/>
            </a:pPr>
            <a:r>
              <a:rPr lang="ru-RU" dirty="0" smtClean="0"/>
              <a:t>Разработка проектов ФГОС, согласование их с советами по профессиональным квалификациям</a:t>
            </a:r>
          </a:p>
          <a:p>
            <a:pPr marL="285750" indent="-285750">
              <a:buFont typeface="Wingdings" panose="05000000000000000000" pitchFamily="2" charset="2"/>
              <a:buChar char="ü"/>
            </a:pPr>
            <a:r>
              <a:rPr lang="ru-RU" dirty="0" smtClean="0"/>
              <a:t>Разработка примерных программ, согласование с советами по профессиональным квалификациям, независимая экспертиза, утверждение</a:t>
            </a:r>
          </a:p>
          <a:p>
            <a:r>
              <a:rPr lang="ru-RU" dirty="0" smtClean="0">
                <a:solidFill>
                  <a:srgbClr val="FF0000"/>
                </a:solidFill>
              </a:rPr>
              <a:t>! </a:t>
            </a:r>
            <a:r>
              <a:rPr lang="ru-RU" dirty="0" smtClean="0"/>
              <a:t>У ФУМО нет ресурсов для осуществления столь масштабных задач (нет базовых организаций). Не отработан механизм смены председателей ФУМО, и, соответственно, у МОН – механизмов для эффективной координации работы ФУМО (как измерить качество работы? Что делать, если качество низкое?)</a:t>
            </a:r>
          </a:p>
          <a:p>
            <a:pPr algn="ctr"/>
            <a:endParaRPr lang="ru-RU" dirty="0"/>
          </a:p>
        </p:txBody>
      </p:sp>
    </p:spTree>
    <p:extLst>
      <p:ext uri="{BB962C8B-B14F-4D97-AF65-F5344CB8AC3E}">
        <p14:creationId xmlns:p14="http://schemas.microsoft.com/office/powerpoint/2010/main" val="134428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141" y="113288"/>
            <a:ext cx="9131859" cy="494079"/>
          </a:xfrm>
        </p:spPr>
        <p:txBody>
          <a:bodyPr/>
          <a:lstStyle/>
          <a:p>
            <a:pPr eaLnBrk="1" hangingPunct="1"/>
            <a:r>
              <a:rPr lang="ru-RU" sz="1600" b="1" dirty="0" smtClean="0">
                <a:solidFill>
                  <a:srgbClr val="000066"/>
                </a:solidFill>
                <a:latin typeface="Myriad Pro Semibold"/>
                <a:ea typeface="ＭＳ Ｐゴシック"/>
                <a:cs typeface="ＭＳ Ｐゴシック"/>
              </a:rPr>
              <a:t>Нормальное функционирование национальной системы квалификаций возможно только при полноценном развитии и взаимосвязи её элементов</a:t>
            </a:r>
            <a:endParaRPr lang="en-US" sz="1600" b="1" dirty="0">
              <a:solidFill>
                <a:srgbClr val="000066"/>
              </a:solidFill>
              <a:latin typeface="Myriad Pro Semibold"/>
              <a:ea typeface="ＭＳ Ｐゴシック"/>
              <a:cs typeface="ＭＳ Ｐゴシック"/>
            </a:endParaRPr>
          </a:p>
        </p:txBody>
      </p:sp>
      <p:sp>
        <p:nvSpPr>
          <p:cNvPr id="2" name="Объект 1"/>
          <p:cNvSpPr>
            <a:spLocks noGrp="1"/>
          </p:cNvSpPr>
          <p:nvPr>
            <p:ph idx="1"/>
          </p:nvPr>
        </p:nvSpPr>
        <p:spPr>
          <a:xfrm>
            <a:off x="12140" y="347029"/>
            <a:ext cx="8889099" cy="6374446"/>
          </a:xfrm>
        </p:spPr>
        <p:txBody>
          <a:bodyPr/>
          <a:lstStyle/>
          <a:p>
            <a:pPr marL="0" indent="0">
              <a:buNone/>
            </a:pPr>
            <a:endParaRPr lang="ru-RU" sz="1600" dirty="0">
              <a:solidFill>
                <a:srgbClr val="000066"/>
              </a:solidFill>
              <a:latin typeface="Myriad Pro Semibold"/>
              <a:ea typeface="ＭＳ Ｐゴシック"/>
              <a:cs typeface="ＭＳ Ｐゴシック"/>
            </a:endParaRPr>
          </a:p>
          <a:p>
            <a:pPr marL="0" indent="0">
              <a:buNone/>
            </a:pPr>
            <a:endParaRPr lang="ru-RU" sz="1600" b="1" dirty="0" smtClean="0">
              <a:solidFill>
                <a:srgbClr val="000066"/>
              </a:solidFill>
              <a:latin typeface="Myriad Pro Semibold"/>
              <a:ea typeface="ＭＳ Ｐゴシック"/>
              <a:cs typeface="ＭＳ Ｐゴシック"/>
            </a:endParaRPr>
          </a:p>
          <a:p>
            <a:endParaRPr lang="ru-RU" sz="1600" dirty="0"/>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5</a:t>
            </a:fld>
            <a:endParaRPr lang="en-US"/>
          </a:p>
        </p:txBody>
      </p:sp>
      <p:sp>
        <p:nvSpPr>
          <p:cNvPr id="5" name="Прямоугольник 4"/>
          <p:cNvSpPr/>
          <p:nvPr/>
        </p:nvSpPr>
        <p:spPr>
          <a:xfrm>
            <a:off x="209742" y="704007"/>
            <a:ext cx="3632476" cy="3218167"/>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sz="1600" u="sng" dirty="0" smtClean="0"/>
              <a:t>Профессиональные стандарты</a:t>
            </a:r>
            <a:r>
              <a:rPr lang="ru-RU" sz="1600" dirty="0" smtClean="0"/>
              <a:t> </a:t>
            </a:r>
          </a:p>
          <a:p>
            <a:pPr algn="ctr"/>
            <a:endParaRPr lang="ru-RU" sz="1600" dirty="0" smtClean="0"/>
          </a:p>
          <a:p>
            <a:r>
              <a:rPr lang="ru-RU" sz="1600" dirty="0" smtClean="0"/>
              <a:t>сентябрь 2018 г.: 1190 позиций в реестре Минтруда. </a:t>
            </a:r>
          </a:p>
          <a:p>
            <a:r>
              <a:rPr lang="ru-RU" sz="1600" dirty="0" smtClean="0"/>
              <a:t>Связь с образованием: уровни квалификации - </a:t>
            </a:r>
            <a:r>
              <a:rPr lang="ru-RU" sz="1600" dirty="0" smtClean="0">
                <a:hlinkClick r:id="rId2"/>
              </a:rPr>
              <a:t>приказ Минтруда России № 148н</a:t>
            </a:r>
            <a:endParaRPr lang="ru-RU" sz="1600" dirty="0" smtClean="0"/>
          </a:p>
          <a:p>
            <a:r>
              <a:rPr lang="ru-RU" sz="1500" b="1" dirty="0" smtClean="0">
                <a:solidFill>
                  <a:srgbClr val="FF0000"/>
                </a:solidFill>
              </a:rPr>
              <a:t>!</a:t>
            </a:r>
            <a:r>
              <a:rPr lang="ru-RU" sz="1500" dirty="0" smtClean="0">
                <a:solidFill>
                  <a:srgbClr val="FF0000"/>
                </a:solidFill>
              </a:rPr>
              <a:t> </a:t>
            </a:r>
            <a:r>
              <a:rPr lang="ru-RU" sz="1500" dirty="0" smtClean="0">
                <a:solidFill>
                  <a:schemeClr val="tx1"/>
                </a:solidFill>
              </a:rPr>
              <a:t>Всего в утверждённых ПС около 700 обобщённых функции 6-9 уровней, требующих наличия высшего образования </a:t>
            </a:r>
          </a:p>
          <a:p>
            <a:r>
              <a:rPr lang="ru-RU" sz="1500" dirty="0" smtClean="0">
                <a:solidFill>
                  <a:schemeClr val="tx1"/>
                </a:solidFill>
              </a:rPr>
              <a:t>98 ПС уже утратили силу</a:t>
            </a:r>
          </a:p>
          <a:p>
            <a:r>
              <a:rPr lang="ru-RU" sz="1500" dirty="0" smtClean="0">
                <a:solidFill>
                  <a:schemeClr val="tx1"/>
                </a:solidFill>
              </a:rPr>
              <a:t>276 ПС актуализированы</a:t>
            </a:r>
          </a:p>
        </p:txBody>
      </p:sp>
      <p:sp>
        <p:nvSpPr>
          <p:cNvPr id="7" name="Прямоугольник 6"/>
          <p:cNvSpPr/>
          <p:nvPr/>
        </p:nvSpPr>
        <p:spPr>
          <a:xfrm>
            <a:off x="4483101" y="4391144"/>
            <a:ext cx="4678697" cy="2330331"/>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sz="1600" u="sng" dirty="0" smtClean="0"/>
              <a:t>Профессионально-общественная аккредитация</a:t>
            </a:r>
          </a:p>
          <a:p>
            <a:r>
              <a:rPr lang="ru-RU" sz="1600" dirty="0" smtClean="0"/>
              <a:t>Новая редакция ст. 96 ФЗ «Об образовании», Постановление Правительства о реестре организаций</a:t>
            </a:r>
            <a:endParaRPr lang="ru-RU" sz="1600" dirty="0"/>
          </a:p>
          <a:p>
            <a:r>
              <a:rPr lang="ru-RU" sz="1600" dirty="0" smtClean="0"/>
              <a:t>Существующая система: </a:t>
            </a:r>
            <a:r>
              <a:rPr lang="en-US" sz="1600" dirty="0" smtClean="0">
                <a:hlinkClick r:id="rId3"/>
              </a:rPr>
              <a:t>http</a:t>
            </a:r>
            <a:r>
              <a:rPr lang="en-US" sz="1600" dirty="0">
                <a:hlinkClick r:id="rId3"/>
              </a:rPr>
              <a:t>://accredpoa.ru</a:t>
            </a:r>
            <a:r>
              <a:rPr lang="en-US" sz="1600" dirty="0" smtClean="0">
                <a:hlinkClick r:id="rId3"/>
              </a:rPr>
              <a:t>/</a:t>
            </a:r>
            <a:r>
              <a:rPr lang="ru-RU" sz="1600" dirty="0" smtClean="0"/>
              <a:t> </a:t>
            </a:r>
          </a:p>
          <a:p>
            <a:r>
              <a:rPr lang="ru-RU" sz="2000" b="1" dirty="0" smtClean="0">
                <a:solidFill>
                  <a:srgbClr val="FF0000"/>
                </a:solidFill>
              </a:rPr>
              <a:t>!</a:t>
            </a:r>
            <a:r>
              <a:rPr lang="ru-RU" sz="1600" dirty="0" smtClean="0">
                <a:solidFill>
                  <a:srgbClr val="FF0000"/>
                </a:solidFill>
              </a:rPr>
              <a:t> </a:t>
            </a:r>
            <a:r>
              <a:rPr lang="ru-RU" sz="1600" dirty="0" smtClean="0"/>
              <a:t>Основные вопросы: Кто, Что и как оценивает? Какова польза для отрасли? </a:t>
            </a:r>
          </a:p>
        </p:txBody>
      </p:sp>
      <p:sp>
        <p:nvSpPr>
          <p:cNvPr id="8" name="Прямоугольник 7"/>
          <p:cNvSpPr/>
          <p:nvPr/>
        </p:nvSpPr>
        <p:spPr>
          <a:xfrm>
            <a:off x="171838" y="4335406"/>
            <a:ext cx="3627754" cy="2386069"/>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ru-RU" sz="1600" u="sng" dirty="0" smtClean="0"/>
              <a:t>Независимая оценка квалификации </a:t>
            </a:r>
          </a:p>
          <a:p>
            <a:pPr algn="ctr"/>
            <a:r>
              <a:rPr lang="ru-RU" sz="1600" dirty="0" smtClean="0"/>
              <a:t>(ФЗ № 238 – с 1.01.2017 г.)</a:t>
            </a:r>
          </a:p>
          <a:p>
            <a:pPr algn="ctr"/>
            <a:r>
              <a:rPr lang="ru-RU" sz="1600" dirty="0" smtClean="0"/>
              <a:t>Информация: </a:t>
            </a:r>
            <a:r>
              <a:rPr lang="en-US" sz="1600" dirty="0">
                <a:hlinkClick r:id="rId4"/>
              </a:rPr>
              <a:t>http://nok-nark.ru</a:t>
            </a:r>
            <a:r>
              <a:rPr lang="en-US" sz="1600" dirty="0" smtClean="0">
                <a:hlinkClick r:id="rId4"/>
              </a:rPr>
              <a:t>/</a:t>
            </a:r>
            <a:endParaRPr lang="ru-RU" sz="1600" dirty="0" smtClean="0"/>
          </a:p>
          <a:p>
            <a:pPr algn="just"/>
            <a:r>
              <a:rPr lang="ru-RU" b="1" dirty="0" smtClean="0">
                <a:solidFill>
                  <a:srgbClr val="FF0000"/>
                </a:solidFill>
              </a:rPr>
              <a:t>!</a:t>
            </a:r>
            <a:r>
              <a:rPr lang="ru-RU" sz="1500" dirty="0" smtClean="0"/>
              <a:t>Основные проблемы: </a:t>
            </a:r>
          </a:p>
          <a:p>
            <a:pPr algn="just"/>
            <a:r>
              <a:rPr lang="ru-RU" sz="1500" dirty="0" smtClean="0"/>
              <a:t>разработка адекватных оценочных средств;</a:t>
            </a:r>
          </a:p>
          <a:p>
            <a:r>
              <a:rPr lang="ru-RU" sz="1500" dirty="0"/>
              <a:t>в</a:t>
            </a:r>
            <a:r>
              <a:rPr lang="ru-RU" sz="1500" dirty="0" smtClean="0"/>
              <a:t>страивание в аттестацию обучающихся;</a:t>
            </a:r>
          </a:p>
          <a:p>
            <a:r>
              <a:rPr lang="ru-RU" sz="1500" dirty="0" smtClean="0"/>
              <a:t>эффект отсрочен;</a:t>
            </a:r>
          </a:p>
          <a:p>
            <a:r>
              <a:rPr lang="ru-RU" sz="1500" dirty="0" smtClean="0"/>
              <a:t>медленное внедрение (на 10 000 квалификаций 12 000 экзаменов)</a:t>
            </a:r>
          </a:p>
        </p:txBody>
      </p:sp>
      <p:sp>
        <p:nvSpPr>
          <p:cNvPr id="10" name="Стрелка вправо 9"/>
          <p:cNvSpPr/>
          <p:nvPr/>
        </p:nvSpPr>
        <p:spPr>
          <a:xfrm>
            <a:off x="3837496" y="2014918"/>
            <a:ext cx="479850" cy="28861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1" name="Стрелка вправо 10"/>
          <p:cNvSpPr/>
          <p:nvPr/>
        </p:nvSpPr>
        <p:spPr>
          <a:xfrm rot="10800000">
            <a:off x="3842217" y="2344663"/>
            <a:ext cx="475128" cy="3095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2" name="Стрелка вправо 11"/>
          <p:cNvSpPr/>
          <p:nvPr/>
        </p:nvSpPr>
        <p:spPr>
          <a:xfrm rot="5400000">
            <a:off x="1320862" y="3923309"/>
            <a:ext cx="392706" cy="390442"/>
          </a:xfrm>
          <a:prstGeom prst="rightArrow">
            <a:avLst>
              <a:gd name="adj1" fmla="val 35454"/>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3" name="Стрелка вправо 12"/>
          <p:cNvSpPr/>
          <p:nvPr/>
        </p:nvSpPr>
        <p:spPr>
          <a:xfrm>
            <a:off x="3836063" y="5453721"/>
            <a:ext cx="647038" cy="3159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4" name="Стрелка вправо 13"/>
          <p:cNvSpPr/>
          <p:nvPr/>
        </p:nvSpPr>
        <p:spPr>
          <a:xfrm rot="10800000">
            <a:off x="3800221" y="5081797"/>
            <a:ext cx="647038" cy="31814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5" name="Стрелка вправо 14"/>
          <p:cNvSpPr/>
          <p:nvPr/>
        </p:nvSpPr>
        <p:spPr>
          <a:xfrm rot="16200000">
            <a:off x="6367919" y="3991966"/>
            <a:ext cx="428577" cy="3507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6" name="Стрелка вправо 15"/>
          <p:cNvSpPr/>
          <p:nvPr/>
        </p:nvSpPr>
        <p:spPr>
          <a:xfrm rot="19124030">
            <a:off x="3422287" y="3912419"/>
            <a:ext cx="1056031" cy="22253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7" name="Стрелка вправо 16"/>
          <p:cNvSpPr/>
          <p:nvPr/>
        </p:nvSpPr>
        <p:spPr>
          <a:xfrm rot="8373225">
            <a:off x="3667837" y="3880363"/>
            <a:ext cx="1299018" cy="2913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317346" y="607367"/>
            <a:ext cx="4826654" cy="331481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u="sng" dirty="0" smtClean="0"/>
              <a:t>Профессиональное образование</a:t>
            </a:r>
            <a:endParaRPr lang="ru-RU" sz="1600" dirty="0" smtClean="0"/>
          </a:p>
          <a:p>
            <a:r>
              <a:rPr lang="ru-RU" sz="1400" b="1" dirty="0" smtClean="0"/>
              <a:t>ФГОС: </a:t>
            </a:r>
            <a:r>
              <a:rPr lang="ru-RU" sz="1400" dirty="0" smtClean="0"/>
              <a:t>58 укрупнённых групп</a:t>
            </a:r>
          </a:p>
          <a:p>
            <a:r>
              <a:rPr lang="ru-RU" sz="1400" dirty="0" smtClean="0"/>
              <a:t>СПО: 540 ФГОС (включая 48 новых ТОП-50)</a:t>
            </a:r>
          </a:p>
          <a:p>
            <a:r>
              <a:rPr lang="ru-RU" sz="1400" dirty="0" smtClean="0"/>
              <a:t>ВО: 498 уровня </a:t>
            </a:r>
            <a:r>
              <a:rPr lang="ru-RU" sz="1400" dirty="0" err="1" smtClean="0"/>
              <a:t>бакалавриата</a:t>
            </a:r>
            <a:r>
              <a:rPr lang="ru-RU" sz="1400" dirty="0" smtClean="0"/>
              <a:t>, магистратуры, </a:t>
            </a:r>
            <a:r>
              <a:rPr lang="ru-RU" sz="1400" dirty="0" err="1" smtClean="0"/>
              <a:t>специалитета</a:t>
            </a:r>
            <a:endParaRPr lang="ru-RU" sz="1400" dirty="0" smtClean="0"/>
          </a:p>
          <a:p>
            <a:r>
              <a:rPr lang="ru-RU" sz="1400" b="1" dirty="0" smtClean="0"/>
              <a:t>Примерные и основные образовательные программы</a:t>
            </a:r>
          </a:p>
          <a:p>
            <a:r>
              <a:rPr lang="ru-RU" sz="1400" b="1" dirty="0" smtClean="0"/>
              <a:t>Основные профессиональные образовательные программы – </a:t>
            </a:r>
            <a:r>
              <a:rPr lang="ru-RU" sz="1400" b="1" dirty="0" smtClean="0">
                <a:solidFill>
                  <a:srgbClr val="FF0000"/>
                </a:solidFill>
              </a:rPr>
              <a:t>главное!</a:t>
            </a:r>
          </a:p>
          <a:p>
            <a:r>
              <a:rPr lang="ru-RU" sz="1400" b="1" dirty="0"/>
              <a:t>С</a:t>
            </a:r>
            <a:r>
              <a:rPr lang="ru-RU" sz="1400" b="1" dirty="0" smtClean="0"/>
              <a:t>истема ДПО</a:t>
            </a:r>
          </a:p>
          <a:p>
            <a:pPr>
              <a:buFont typeface="Arial" panose="020B0604020202020204" pitchFamily="34" charset="0"/>
              <a:buChar char="•"/>
            </a:pPr>
            <a:r>
              <a:rPr lang="ru-RU" sz="1400" dirty="0" smtClean="0"/>
              <a:t>Должны быть связь между СПО и ВО. Разрыв в подготовке – одна из ключевых проблем. </a:t>
            </a:r>
          </a:p>
          <a:p>
            <a:pPr>
              <a:buFont typeface="Arial" panose="020B0604020202020204" pitchFamily="34" charset="0"/>
              <a:buChar char="•"/>
            </a:pPr>
            <a:r>
              <a:rPr lang="ru-RU" sz="1400" dirty="0" smtClean="0"/>
              <a:t>Проблема: лишение профильных вузов аккредитации по «непрофильным» направлениям несмотря на необходимость подготовки узкоспециализированных кадров (например, специалист по ГЧП в сельском хозяйстве)</a:t>
            </a:r>
          </a:p>
        </p:txBody>
      </p:sp>
      <p:sp>
        <p:nvSpPr>
          <p:cNvPr id="19" name="Стрелка вправо 18"/>
          <p:cNvSpPr/>
          <p:nvPr/>
        </p:nvSpPr>
        <p:spPr>
          <a:xfrm rot="3004221">
            <a:off x="3287001" y="3955293"/>
            <a:ext cx="1417756" cy="25370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0" name="Стрелка вправо 19"/>
          <p:cNvSpPr/>
          <p:nvPr/>
        </p:nvSpPr>
        <p:spPr>
          <a:xfrm rot="13497376">
            <a:off x="3710537" y="3643466"/>
            <a:ext cx="921629" cy="2322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1" name="Стрелка вправо 20"/>
          <p:cNvSpPr/>
          <p:nvPr/>
        </p:nvSpPr>
        <p:spPr>
          <a:xfrm rot="5400000">
            <a:off x="5974540" y="4040197"/>
            <a:ext cx="452053" cy="2777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2" name="Стрелка вправо 21"/>
          <p:cNvSpPr/>
          <p:nvPr/>
        </p:nvSpPr>
        <p:spPr>
          <a:xfrm rot="16200000">
            <a:off x="1711304" y="3923306"/>
            <a:ext cx="392706" cy="390442"/>
          </a:xfrm>
          <a:prstGeom prst="rightArrow">
            <a:avLst>
              <a:gd name="adj1" fmla="val 35454"/>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54517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6</a:t>
            </a:fld>
            <a:endParaRPr lang="en-US" dirty="0"/>
          </a:p>
        </p:txBody>
      </p:sp>
      <p:sp>
        <p:nvSpPr>
          <p:cNvPr id="7" name="Title 1"/>
          <p:cNvSpPr txBox="1">
            <a:spLocks/>
          </p:cNvSpPr>
          <p:nvPr/>
        </p:nvSpPr>
        <p:spPr bwMode="auto">
          <a:xfrm>
            <a:off x="307495" y="100842"/>
            <a:ext cx="8435947" cy="7569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eaLnBrk="1" hangingPunct="1"/>
            <a:r>
              <a:rPr lang="ru-RU" sz="1800" b="1" dirty="0" smtClean="0">
                <a:solidFill>
                  <a:srgbClr val="000066"/>
                </a:solidFill>
                <a:latin typeface="Myriad Pro Semibold"/>
                <a:ea typeface="ＭＳ Ｐゴシック"/>
                <a:cs typeface="ＭＳ Ｐゴシック"/>
              </a:rPr>
              <a:t>Где искать сведения о </a:t>
            </a:r>
            <a:r>
              <a:rPr lang="ru-RU" sz="1800" b="1" dirty="0" err="1" smtClean="0">
                <a:solidFill>
                  <a:srgbClr val="000066"/>
                </a:solidFill>
                <a:latin typeface="Myriad Pro Semibold"/>
                <a:ea typeface="ＭＳ Ｐゴシック"/>
                <a:cs typeface="ＭＳ Ｐゴシック"/>
              </a:rPr>
              <a:t>профстандартах</a:t>
            </a:r>
            <a:r>
              <a:rPr lang="ru-RU" sz="1800" b="1" dirty="0" smtClean="0">
                <a:solidFill>
                  <a:srgbClr val="000066"/>
                </a:solidFill>
                <a:latin typeface="Myriad Pro Semibold"/>
                <a:ea typeface="ＭＳ Ｐゴシック"/>
                <a:cs typeface="ＭＳ Ｐゴシック"/>
              </a:rPr>
              <a:t> и их владельцах? </a:t>
            </a:r>
          </a:p>
          <a:p>
            <a:pPr eaLnBrk="1" hangingPunct="1"/>
            <a:r>
              <a:rPr lang="ru-RU" sz="1800" b="1" dirty="0" smtClean="0">
                <a:solidFill>
                  <a:srgbClr val="000066"/>
                </a:solidFill>
                <a:latin typeface="Myriad Pro Semibold"/>
                <a:ea typeface="ＭＳ Ｐゴシック"/>
                <a:cs typeface="ＭＳ Ｐゴシック"/>
              </a:rPr>
              <a:t>Реестр профессиональных стандартов Минтруда России</a:t>
            </a:r>
            <a:endParaRPr lang="en-US" sz="1800" b="1" dirty="0">
              <a:solidFill>
                <a:srgbClr val="000066"/>
              </a:solidFill>
              <a:latin typeface="Myriad Pro Semibold"/>
              <a:ea typeface="ＭＳ Ｐゴシック"/>
              <a:cs typeface="ＭＳ Ｐゴシック"/>
            </a:endParaRPr>
          </a:p>
        </p:txBody>
      </p:sp>
      <p:sp>
        <p:nvSpPr>
          <p:cNvPr id="8" name="Объект 1"/>
          <p:cNvSpPr txBox="1">
            <a:spLocks/>
          </p:cNvSpPr>
          <p:nvPr/>
        </p:nvSpPr>
        <p:spPr bwMode="auto">
          <a:xfrm>
            <a:off x="380325" y="857756"/>
            <a:ext cx="8435947" cy="1027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charset="0"/>
              <a:buNone/>
            </a:pPr>
            <a:r>
              <a:rPr lang="ru-RU" sz="1800" dirty="0" smtClean="0">
                <a:solidFill>
                  <a:srgbClr val="000066"/>
                </a:solidFill>
                <a:latin typeface="Myriad Pro Semibold"/>
                <a:ea typeface="ＭＳ Ｐゴシック"/>
                <a:cs typeface="ＭＳ Ｐゴシック"/>
              </a:rPr>
              <a:t>Актуальная версия реестра доступна для скачивания в формате </a:t>
            </a:r>
            <a:r>
              <a:rPr lang="en-US" sz="1800" dirty="0" smtClean="0">
                <a:solidFill>
                  <a:srgbClr val="000066"/>
                </a:solidFill>
                <a:latin typeface="Myriad Pro Semibold"/>
                <a:ea typeface="ＭＳ Ｐゴシック"/>
                <a:cs typeface="ＭＳ Ｐゴシック"/>
              </a:rPr>
              <a:t>excel </a:t>
            </a:r>
            <a:r>
              <a:rPr lang="ru-RU" sz="1800" dirty="0" smtClean="0">
                <a:solidFill>
                  <a:srgbClr val="000066"/>
                </a:solidFill>
                <a:latin typeface="Myriad Pro Semibold"/>
                <a:ea typeface="ＭＳ Ｐゴシック"/>
                <a:cs typeface="ＭＳ Ｐゴシック"/>
              </a:rPr>
              <a:t>в разделе «новости» программно-аппаратного комплекса </a:t>
            </a:r>
            <a:r>
              <a:rPr lang="en-US" sz="1800" dirty="0" smtClean="0">
                <a:solidFill>
                  <a:srgbClr val="000066"/>
                </a:solidFill>
                <a:latin typeface="Myriad Pro Semibold"/>
                <a:ea typeface="ＭＳ Ｐゴシック"/>
                <a:cs typeface="ＭＳ Ｐゴシック"/>
                <a:hlinkClick r:id="rId2"/>
              </a:rPr>
              <a:t>profstandart.rosmintrud.ru</a:t>
            </a:r>
            <a:r>
              <a:rPr lang="en-US" sz="1800" dirty="0" smtClean="0">
                <a:solidFill>
                  <a:srgbClr val="000066"/>
                </a:solidFill>
                <a:latin typeface="Myriad Pro Semibold"/>
                <a:ea typeface="ＭＳ Ｐゴシック"/>
                <a:cs typeface="ＭＳ Ｐゴシック"/>
              </a:rPr>
              <a:t> </a:t>
            </a:r>
            <a:r>
              <a:rPr lang="ru-RU" sz="1800" dirty="0" smtClean="0">
                <a:solidFill>
                  <a:srgbClr val="000066"/>
                </a:solidFill>
                <a:latin typeface="Myriad Pro Semibold"/>
                <a:ea typeface="ＭＳ Ｐゴシック"/>
                <a:cs typeface="ＭＳ Ｐゴシック"/>
              </a:rPr>
              <a:t>(только в этом файле есть сведения о закреплении ПС за СПК) </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159" t="3214" r="14991" b="4850"/>
          <a:stretch/>
        </p:blipFill>
        <p:spPr bwMode="auto">
          <a:xfrm>
            <a:off x="501706" y="2023008"/>
            <a:ext cx="6878230" cy="4569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9233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828" y="242762"/>
            <a:ext cx="8990252" cy="372234"/>
          </a:xfrm>
        </p:spPr>
        <p:txBody>
          <a:bodyPr/>
          <a:lstStyle/>
          <a:p>
            <a:pPr eaLnBrk="1" hangingPunct="1"/>
            <a:r>
              <a:rPr lang="ru-RU" sz="2000" b="1" dirty="0" smtClean="0">
                <a:solidFill>
                  <a:srgbClr val="002060"/>
                </a:solidFill>
                <a:latin typeface="Myriad Pro Semibold"/>
                <a:ea typeface="ＭＳ Ｐゴシック"/>
                <a:cs typeface="ＭＳ Ｐゴシック"/>
              </a:rPr>
              <a:t>Могут ли вузы принимать участие в создании профессиональных стандартов? </a:t>
            </a:r>
            <a:endParaRPr lang="en-US" sz="2000" b="1" dirty="0" smtClean="0">
              <a:solidFill>
                <a:srgbClr val="002060"/>
              </a:solidFill>
              <a:latin typeface="Myriad Pro Semibold"/>
              <a:ea typeface="ＭＳ Ｐゴシック"/>
              <a:cs typeface="ＭＳ Ｐゴシック"/>
            </a:endParaRPr>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7</a:t>
            </a:fld>
            <a:endParaRPr lang="en-US"/>
          </a:p>
        </p:txBody>
      </p:sp>
      <p:sp>
        <p:nvSpPr>
          <p:cNvPr id="13" name="Объект 12"/>
          <p:cNvSpPr>
            <a:spLocks noGrp="1"/>
          </p:cNvSpPr>
          <p:nvPr>
            <p:ph idx="1"/>
          </p:nvPr>
        </p:nvSpPr>
        <p:spPr>
          <a:xfrm>
            <a:off x="0" y="829491"/>
            <a:ext cx="9063080" cy="5534952"/>
          </a:xfrm>
        </p:spPr>
        <p:txBody>
          <a:bodyPr/>
          <a:lstStyle/>
          <a:p>
            <a:pPr>
              <a:buFont typeface="Wingdings" panose="05000000000000000000" pitchFamily="2" charset="2"/>
              <a:buChar char="ü"/>
            </a:pPr>
            <a:r>
              <a:rPr lang="ru-RU" sz="1800" dirty="0" smtClean="0">
                <a:solidFill>
                  <a:srgbClr val="000066"/>
                </a:solidFill>
                <a:latin typeface="Myriad Pro Semibold"/>
                <a:ea typeface="ＭＳ Ｐゴシック"/>
                <a:cs typeface="ＭＳ Ｐゴシック"/>
              </a:rPr>
              <a:t>Да, могут, но есть оговорки. </a:t>
            </a:r>
          </a:p>
          <a:p>
            <a:pPr>
              <a:buFont typeface="Wingdings" panose="05000000000000000000" pitchFamily="2" charset="2"/>
              <a:buChar char="ü"/>
            </a:pPr>
            <a:r>
              <a:rPr lang="ru-RU" sz="1800" dirty="0" smtClean="0">
                <a:solidFill>
                  <a:srgbClr val="000066"/>
                </a:solidFill>
                <a:latin typeface="Myriad Pro Semibold"/>
                <a:ea typeface="ＭＳ Ｐゴシック"/>
              </a:rPr>
              <a:t>Опыт самостоятельного формирования ПС вузами: значительная часть ПС (особенно первые) были разработаны вузовским сообществом. Некоторые вузы пытаются разработать ПС, чтобы «закрыть» ими актуализацию ФГОС. Такие ПС, как правило, не соответствуют реальным запросам рынка труда, не применяются, с большой неохотой принимаются «на баланс» СПК. </a:t>
            </a:r>
          </a:p>
          <a:p>
            <a:pPr>
              <a:buFont typeface="Wingdings" panose="05000000000000000000" pitchFamily="2" charset="2"/>
              <a:buChar char="ü"/>
            </a:pPr>
            <a:r>
              <a:rPr lang="ru-RU" sz="1800" dirty="0" smtClean="0">
                <a:solidFill>
                  <a:srgbClr val="000066"/>
                </a:solidFill>
                <a:latin typeface="Myriad Pro Semibold"/>
                <a:ea typeface="ＭＳ Ｐゴシック"/>
              </a:rPr>
              <a:t>Обязательным условием функционирования СПК является наличие научных и образовательных организаций-партнёров. У каждого СПК есть один или несколько вузов-базовых организаций. Без этого часто возникают ошибки при установлении связи между ПС и уровнем образования (направлением подготовки, специальностью). Без вузов невозможна также реализация полномочий СПК по организации  применения ПС в системе профессионального образования и обучения. </a:t>
            </a:r>
          </a:p>
          <a:p>
            <a:pPr>
              <a:buFont typeface="Wingdings" panose="05000000000000000000" pitchFamily="2" charset="2"/>
              <a:buChar char="ü"/>
            </a:pPr>
            <a:r>
              <a:rPr lang="ru-RU" sz="1800" dirty="0" smtClean="0">
                <a:solidFill>
                  <a:srgbClr val="000066"/>
                </a:solidFill>
                <a:latin typeface="Myriad Pro Semibold"/>
                <a:ea typeface="ＭＳ Ｐゴシック"/>
              </a:rPr>
              <a:t>В ряде случаев вузы выступили в роли организаторов создания СПК там, где рынок был слабо консолидирован. </a:t>
            </a:r>
          </a:p>
          <a:p>
            <a:pPr>
              <a:buFont typeface="Wingdings" panose="05000000000000000000" pitchFamily="2" charset="2"/>
              <a:buChar char="ü"/>
            </a:pPr>
            <a:endParaRPr lang="ru-RU" sz="1800" dirty="0" smtClean="0">
              <a:solidFill>
                <a:srgbClr val="002060"/>
              </a:solidFill>
            </a:endParaRPr>
          </a:p>
          <a:p>
            <a:pPr>
              <a:buFontTx/>
              <a:buChar char="-"/>
            </a:pPr>
            <a:endParaRPr lang="ru-RU" sz="1800" dirty="0">
              <a:solidFill>
                <a:srgbClr val="002060"/>
              </a:solidFill>
            </a:endParaRPr>
          </a:p>
          <a:p>
            <a:pPr marL="0" indent="0">
              <a:buNone/>
            </a:pPr>
            <a:endParaRPr lang="ru-RU" sz="1800" dirty="0">
              <a:solidFill>
                <a:srgbClr val="002060"/>
              </a:solidFill>
            </a:endParaRPr>
          </a:p>
          <a:p>
            <a:pPr marL="0" indent="0">
              <a:buNone/>
            </a:pPr>
            <a:endParaRPr lang="ru-RU" sz="1500" dirty="0" smtClean="0">
              <a:solidFill>
                <a:srgbClr val="002060"/>
              </a:solidFill>
            </a:endParaRPr>
          </a:p>
        </p:txBody>
      </p:sp>
    </p:spTree>
    <p:extLst>
      <p:ext uri="{BB962C8B-B14F-4D97-AF65-F5344CB8AC3E}">
        <p14:creationId xmlns:p14="http://schemas.microsoft.com/office/powerpoint/2010/main" val="2518199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5062" y="3006191"/>
            <a:ext cx="8435947" cy="445062"/>
          </a:xfrm>
        </p:spPr>
        <p:txBody>
          <a:bodyPr/>
          <a:lstStyle/>
          <a:p>
            <a:pPr eaLnBrk="1" hangingPunct="1"/>
            <a:r>
              <a:rPr lang="ru-RU" sz="1800" b="1" dirty="0" smtClean="0">
                <a:solidFill>
                  <a:srgbClr val="000066"/>
                </a:solidFill>
                <a:latin typeface="Myriad Pro Semibold"/>
                <a:ea typeface="ＭＳ Ｐゴシック"/>
                <a:cs typeface="ＭＳ Ｐゴシック"/>
              </a:rPr>
              <a:t>Профессиональные стандарты имеют ряд особенностей, влияющих на их применение в профессиональном образовании</a:t>
            </a:r>
            <a:endParaRPr lang="en-US" sz="1800" b="1" dirty="0">
              <a:solidFill>
                <a:srgbClr val="000066"/>
              </a:solidFill>
              <a:latin typeface="Myriad Pro Semibold"/>
              <a:ea typeface="ＭＳ Ｐゴシック"/>
              <a:cs typeface="ＭＳ Ｐゴシック"/>
            </a:endParaRPr>
          </a:p>
        </p:txBody>
      </p:sp>
      <p:sp>
        <p:nvSpPr>
          <p:cNvPr id="2" name="Объект 1"/>
          <p:cNvSpPr>
            <a:spLocks noGrp="1"/>
          </p:cNvSpPr>
          <p:nvPr>
            <p:ph idx="1"/>
          </p:nvPr>
        </p:nvSpPr>
        <p:spPr>
          <a:xfrm>
            <a:off x="311544" y="3523041"/>
            <a:ext cx="8504729" cy="3085144"/>
          </a:xfrm>
        </p:spPr>
        <p:txBody>
          <a:bodyPr/>
          <a:lstStyle/>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Неравномерность разработки ПС по областям, невозможность определить потенциальное количество</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Ввиду неисчерпывающего количества ПС при проектировании ФГОС и образовательных программ используются иные источники (</a:t>
            </a:r>
            <a:r>
              <a:rPr lang="ru-RU" sz="1550" dirty="0" err="1" smtClean="0">
                <a:solidFill>
                  <a:srgbClr val="000066"/>
                </a:solidFill>
                <a:latin typeface="Myriad Pro Semibold"/>
                <a:ea typeface="ＭＳ Ｐゴシック"/>
                <a:cs typeface="ＭＳ Ｐゴシック"/>
              </a:rPr>
              <a:t>форсайт</a:t>
            </a:r>
            <a:r>
              <a:rPr lang="ru-RU" sz="1550" dirty="0" smtClean="0">
                <a:solidFill>
                  <a:srgbClr val="000066"/>
                </a:solidFill>
                <a:latin typeface="Myriad Pro Semibold"/>
                <a:ea typeface="ＭＳ Ｐゴシック"/>
                <a:cs typeface="ＭＳ Ｐゴシック"/>
              </a:rPr>
              <a:t> рынка, международный опыт и т.д.)</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ПС = ФГОС. ФГОС по объёму значительно шире</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Каждая из обобщённых функций ПС соотносится с определённым уровнем образования. Существующие ПС не закрывают все профессиональные траектории выпускников с высшим образованием </a:t>
            </a:r>
            <a:r>
              <a:rPr lang="ru-RU" sz="1550" dirty="0" smtClean="0">
                <a:solidFill>
                  <a:srgbClr val="FF0000"/>
                </a:solidFill>
                <a:latin typeface="Myriad Pro Semibold"/>
                <a:ea typeface="ＭＳ Ｐゴシック"/>
                <a:cs typeface="ＭＳ Ｐゴシック"/>
              </a:rPr>
              <a:t>(и не будут!)</a:t>
            </a:r>
            <a:endParaRPr lang="ru-RU" sz="1550" dirty="0">
              <a:solidFill>
                <a:srgbClr val="FF0000"/>
              </a:solidFill>
              <a:latin typeface="Myriad Pro Semibold"/>
              <a:ea typeface="ＭＳ Ｐゴシック"/>
              <a:cs typeface="ＭＳ Ｐゴシック"/>
            </a:endParaRP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Срок жизни ПС не более 3-5 лет. Зачастую это меньше, чем срок реализации образовательной программы</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В ПС изначально не заложена прогностическая функция, которая есть у ФГОС и основных профессиональных образовательных программ</a:t>
            </a:r>
          </a:p>
          <a:p>
            <a:pPr marL="0" indent="0">
              <a:buNone/>
            </a:pPr>
            <a:endParaRPr lang="ru-RU" sz="1550" dirty="0" smtClean="0">
              <a:solidFill>
                <a:srgbClr val="000066"/>
              </a:solidFill>
              <a:latin typeface="Myriad Pro Semibold"/>
              <a:ea typeface="ＭＳ Ｐゴシック"/>
              <a:cs typeface="ＭＳ Ｐゴシック"/>
            </a:endParaRPr>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8</a:t>
            </a:fld>
            <a:endParaRPr lang="en-US" dirty="0"/>
          </a:p>
        </p:txBody>
      </p:sp>
      <p:sp>
        <p:nvSpPr>
          <p:cNvPr id="7" name="Title 1"/>
          <p:cNvSpPr txBox="1">
            <a:spLocks/>
          </p:cNvSpPr>
          <p:nvPr/>
        </p:nvSpPr>
        <p:spPr bwMode="auto">
          <a:xfrm>
            <a:off x="307495" y="100842"/>
            <a:ext cx="8435947" cy="39651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eaLnBrk="1" hangingPunct="1"/>
            <a:r>
              <a:rPr lang="ru-RU" sz="1800" b="1" dirty="0" smtClean="0">
                <a:solidFill>
                  <a:srgbClr val="000066"/>
                </a:solidFill>
                <a:latin typeface="Myriad Pro Semibold"/>
                <a:ea typeface="ＭＳ Ｐゴシック"/>
                <a:cs typeface="ＭＳ Ｐゴシック"/>
              </a:rPr>
              <a:t>Применение ПС в образовании регламентировано на уровне закона</a:t>
            </a:r>
            <a:endParaRPr lang="en-US" sz="1800" b="1" dirty="0">
              <a:solidFill>
                <a:srgbClr val="000066"/>
              </a:solidFill>
              <a:latin typeface="Myriad Pro Semibold"/>
              <a:ea typeface="ＭＳ Ｐゴシック"/>
              <a:cs typeface="ＭＳ Ｐゴシック"/>
            </a:endParaRPr>
          </a:p>
        </p:txBody>
      </p:sp>
      <p:sp>
        <p:nvSpPr>
          <p:cNvPr id="8" name="Объект 1"/>
          <p:cNvSpPr txBox="1">
            <a:spLocks/>
          </p:cNvSpPr>
          <p:nvPr/>
        </p:nvSpPr>
        <p:spPr bwMode="auto">
          <a:xfrm>
            <a:off x="307495" y="458241"/>
            <a:ext cx="8508778" cy="2547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Ч. </a:t>
            </a:r>
            <a:r>
              <a:rPr lang="ru-RU" sz="1550" dirty="0">
                <a:solidFill>
                  <a:srgbClr val="000066"/>
                </a:solidFill>
                <a:latin typeface="Myriad Pro Semibold"/>
                <a:ea typeface="ＭＳ Ｐゴシック"/>
                <a:cs typeface="ＭＳ Ｐゴシック"/>
              </a:rPr>
              <a:t>7 ст. 11 ФЗ № </a:t>
            </a:r>
            <a:r>
              <a:rPr lang="ru-RU" sz="1550" dirty="0" smtClean="0">
                <a:solidFill>
                  <a:srgbClr val="000066"/>
                </a:solidFill>
                <a:latin typeface="Myriad Pro Semibold"/>
                <a:ea typeface="ＭＳ Ｐゴシック"/>
                <a:cs typeface="ＭＳ Ｐゴシック"/>
              </a:rPr>
              <a:t>273 «Об образовании в РФ»: </a:t>
            </a:r>
            <a:r>
              <a:rPr lang="ru-RU" sz="1550" dirty="0">
                <a:solidFill>
                  <a:srgbClr val="000066"/>
                </a:solidFill>
                <a:latin typeface="Myriad Pro Semibold"/>
                <a:ea typeface="ＭＳ Ｐゴシック"/>
                <a:cs typeface="ＭＳ Ｐゴシック"/>
              </a:rPr>
              <a:t>формирование ФГОС </a:t>
            </a:r>
            <a:r>
              <a:rPr lang="ru-RU" sz="1550" b="1" dirty="0">
                <a:solidFill>
                  <a:srgbClr val="000066"/>
                </a:solidFill>
                <a:latin typeface="Myriad Pro Semibold"/>
                <a:ea typeface="ＭＳ Ｐゴシック"/>
                <a:cs typeface="ＭＳ Ｐゴシック"/>
              </a:rPr>
              <a:t>на основе ПС (при наличии) </a:t>
            </a:r>
            <a:r>
              <a:rPr lang="ru-RU" sz="1550" dirty="0">
                <a:solidFill>
                  <a:srgbClr val="000066"/>
                </a:solidFill>
                <a:latin typeface="Myriad Pro Semibold"/>
                <a:ea typeface="ＭＳ Ｐゴシック"/>
                <a:cs typeface="ＭＳ Ｐゴシック"/>
              </a:rPr>
              <a:t>в части </a:t>
            </a:r>
            <a:r>
              <a:rPr lang="ru-RU" sz="1550" u="sng" dirty="0">
                <a:solidFill>
                  <a:srgbClr val="000066"/>
                </a:solidFill>
                <a:latin typeface="Myriad Pro Semibold"/>
                <a:ea typeface="ＭＳ Ｐゴシック"/>
                <a:cs typeface="ＭＳ Ｐゴシック"/>
              </a:rPr>
              <a:t>профессиональной </a:t>
            </a:r>
            <a:r>
              <a:rPr lang="ru-RU" sz="1550" u="sng" dirty="0" smtClean="0">
                <a:solidFill>
                  <a:srgbClr val="000066"/>
                </a:solidFill>
                <a:latin typeface="Myriad Pro Semibold"/>
                <a:ea typeface="ＭＳ Ｐゴシック"/>
                <a:cs typeface="ＭＳ Ｐゴシック"/>
              </a:rPr>
              <a:t>компетенции – </a:t>
            </a:r>
            <a:r>
              <a:rPr lang="ru-RU" sz="1550" b="1" u="sng" dirty="0" smtClean="0">
                <a:solidFill>
                  <a:srgbClr val="FF0000"/>
                </a:solidFill>
                <a:latin typeface="Myriad Pro Semibold"/>
                <a:ea typeface="ＭＳ Ｐゴシック"/>
                <a:cs typeface="ＭＳ Ｐゴシック"/>
              </a:rPr>
              <a:t>будут изменения!</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Указ </a:t>
            </a:r>
            <a:r>
              <a:rPr lang="ru-RU" sz="1550" dirty="0">
                <a:solidFill>
                  <a:srgbClr val="000066"/>
                </a:solidFill>
                <a:latin typeface="Myriad Pro Semibold"/>
                <a:ea typeface="ＭＳ Ｐゴシック"/>
                <a:cs typeface="ＭＳ Ｐゴシック"/>
              </a:rPr>
              <a:t>Президента </a:t>
            </a:r>
            <a:r>
              <a:rPr lang="ru-RU" sz="1550" dirty="0" smtClean="0">
                <a:solidFill>
                  <a:srgbClr val="000066"/>
                </a:solidFill>
                <a:latin typeface="Myriad Pro Semibold"/>
                <a:ea typeface="ＭＳ Ｐゴシック"/>
                <a:cs typeface="ＭＳ Ｐゴシック"/>
              </a:rPr>
              <a:t>России </a:t>
            </a:r>
            <a:r>
              <a:rPr lang="ru-RU" sz="1550" dirty="0">
                <a:solidFill>
                  <a:srgbClr val="000066"/>
                </a:solidFill>
                <a:latin typeface="Myriad Pro Semibold"/>
                <a:ea typeface="ＭＳ Ｐゴシック"/>
                <a:cs typeface="ＭＳ Ｐゴシック"/>
              </a:rPr>
              <a:t>от 18.12.2016 № 676: закрепление полномочий </a:t>
            </a:r>
            <a:r>
              <a:rPr lang="ru-RU" sz="1550" b="1" dirty="0">
                <a:solidFill>
                  <a:srgbClr val="000066"/>
                </a:solidFill>
                <a:latin typeface="Myriad Pro Semibold"/>
                <a:ea typeface="ＭＳ Ｐゴシック"/>
                <a:cs typeface="ＭＳ Ｐゴシック"/>
              </a:rPr>
              <a:t>советов по профессиональным квалификациям</a:t>
            </a:r>
            <a:r>
              <a:rPr lang="ru-RU" sz="1550" dirty="0">
                <a:solidFill>
                  <a:srgbClr val="000066"/>
                </a:solidFill>
                <a:latin typeface="Myriad Pro Semibold"/>
                <a:ea typeface="ＭＳ Ｐゴシック"/>
                <a:cs typeface="ＭＳ Ｐゴシック"/>
              </a:rPr>
              <a:t>, в том числе по </a:t>
            </a:r>
            <a:r>
              <a:rPr lang="ru-RU" sz="1550" dirty="0" smtClean="0">
                <a:solidFill>
                  <a:srgbClr val="000066"/>
                </a:solidFill>
                <a:latin typeface="Myriad Pro Semibold"/>
                <a:ea typeface="ＭＳ Ｐゴシック"/>
                <a:cs typeface="ＭＳ Ｐゴシック"/>
              </a:rPr>
              <a:t>проведению экспертизы </a:t>
            </a:r>
            <a:r>
              <a:rPr lang="ru-RU" sz="1550" dirty="0">
                <a:solidFill>
                  <a:srgbClr val="000066"/>
                </a:solidFill>
                <a:latin typeface="Myriad Pro Semibold"/>
                <a:ea typeface="ＭＳ Ｐゴシック"/>
                <a:cs typeface="ＭＳ Ｐゴシック"/>
              </a:rPr>
              <a:t>проектов ФГОС и примерных </a:t>
            </a:r>
            <a:r>
              <a:rPr lang="ru-RU" sz="1550" dirty="0" smtClean="0">
                <a:solidFill>
                  <a:srgbClr val="000066"/>
                </a:solidFill>
                <a:latin typeface="Myriad Pro Semibold"/>
                <a:ea typeface="ＭＳ Ｐゴシック"/>
                <a:cs typeface="ＭＳ Ｐゴシック"/>
              </a:rPr>
              <a:t>программ</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Правила разработки ФГОС (изменение от 8.01.2018): участие работодателей в независимой экспертизе + обязательное согласование с советами по </a:t>
            </a:r>
            <a:r>
              <a:rPr lang="ru-RU" sz="1550" dirty="0" err="1" smtClean="0">
                <a:solidFill>
                  <a:srgbClr val="000066"/>
                </a:solidFill>
                <a:latin typeface="Myriad Pro Semibold"/>
                <a:ea typeface="ＭＳ Ｐゴシック"/>
                <a:cs typeface="ＭＳ Ｐゴシック"/>
              </a:rPr>
              <a:t>проф.квалификациям</a:t>
            </a:r>
            <a:r>
              <a:rPr lang="ru-RU" sz="1550" dirty="0" smtClean="0">
                <a:solidFill>
                  <a:srgbClr val="000066"/>
                </a:solidFill>
                <a:latin typeface="Myriad Pro Semibold"/>
                <a:ea typeface="ＭＳ Ｐゴシック"/>
                <a:cs typeface="ＭＳ Ｐゴシック"/>
              </a:rPr>
              <a:t> в части соответствия ПС</a:t>
            </a:r>
          </a:p>
          <a:p>
            <a:pPr>
              <a:buFont typeface="Wingdings" panose="05000000000000000000" pitchFamily="2" charset="2"/>
              <a:buChar char="ü"/>
            </a:pPr>
            <a:r>
              <a:rPr lang="ru-RU" sz="1550" dirty="0" smtClean="0">
                <a:solidFill>
                  <a:srgbClr val="000066"/>
                </a:solidFill>
                <a:latin typeface="Myriad Pro Semibold"/>
                <a:ea typeface="ＭＳ Ｐゴシック"/>
                <a:cs typeface="ＭＳ Ｐゴシック"/>
              </a:rPr>
              <a:t>ПООП: вытекает из ФГОС. Необходимо изменение ФЗ-273 + Правил разработки (приказ МОН 594) </a:t>
            </a:r>
            <a:endParaRPr lang="ru-RU" sz="1550" dirty="0">
              <a:solidFill>
                <a:srgbClr val="000066"/>
              </a:solidFill>
              <a:latin typeface="Myriad Pro Semibold"/>
              <a:ea typeface="ＭＳ Ｐゴシック"/>
              <a:cs typeface="ＭＳ Ｐゴシック"/>
            </a:endParaRPr>
          </a:p>
          <a:p>
            <a:pPr marL="0" indent="0">
              <a:buFont typeface="Arial" charset="0"/>
              <a:buNone/>
            </a:pPr>
            <a:endParaRPr lang="ru-RU" sz="1800" dirty="0" smtClean="0">
              <a:solidFill>
                <a:srgbClr val="000066"/>
              </a:solidFill>
              <a:latin typeface="Myriad Pro Semibold"/>
              <a:ea typeface="ＭＳ Ｐゴシック"/>
              <a:cs typeface="ＭＳ Ｐゴシック"/>
            </a:endParaRPr>
          </a:p>
        </p:txBody>
      </p:sp>
      <p:cxnSp>
        <p:nvCxnSpPr>
          <p:cNvPr id="6" name="Прямая соединительная линия 5"/>
          <p:cNvCxnSpPr/>
          <p:nvPr/>
        </p:nvCxnSpPr>
        <p:spPr>
          <a:xfrm>
            <a:off x="1076177" y="4887587"/>
            <a:ext cx="129472" cy="178025"/>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040146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7104" y="2952644"/>
            <a:ext cx="8957884" cy="769692"/>
          </a:xfrm>
        </p:spPr>
        <p:txBody>
          <a:bodyPr/>
          <a:lstStyle/>
          <a:p>
            <a:pPr eaLnBrk="1" hangingPunct="1"/>
            <a:r>
              <a:rPr lang="ru-RU" sz="2000" b="1" dirty="0" smtClean="0">
                <a:solidFill>
                  <a:srgbClr val="000066"/>
                </a:solidFill>
                <a:latin typeface="Myriad Pro Semibold"/>
                <a:ea typeface="ＭＳ Ｐゴシック"/>
                <a:cs typeface="ＭＳ Ｐゴシック"/>
              </a:rPr>
              <a:t>НСПК приходится работать «фильтром» не только по сопряжению с ПС, но и по оформлению, понятности формулировок, соответствию ФЗ-273 </a:t>
            </a:r>
            <a:endParaRPr lang="en-US" sz="2000" b="1" dirty="0">
              <a:solidFill>
                <a:srgbClr val="000066"/>
              </a:solidFill>
              <a:latin typeface="Myriad Pro Semibold"/>
              <a:ea typeface="ＭＳ Ｐゴシック"/>
              <a:cs typeface="ＭＳ Ｐゴシック"/>
            </a:endParaRPr>
          </a:p>
        </p:txBody>
      </p:sp>
      <p:sp>
        <p:nvSpPr>
          <p:cNvPr id="2" name="Объект 1"/>
          <p:cNvSpPr>
            <a:spLocks noGrp="1"/>
          </p:cNvSpPr>
          <p:nvPr>
            <p:ph idx="1"/>
          </p:nvPr>
        </p:nvSpPr>
        <p:spPr>
          <a:xfrm>
            <a:off x="456232" y="3326311"/>
            <a:ext cx="8229600" cy="3395164"/>
          </a:xfrm>
        </p:spPr>
        <p:txBody>
          <a:bodyPr/>
          <a:lstStyle/>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pPr>
              <a:buFont typeface="Wingdings" panose="05000000000000000000" pitchFamily="2" charset="2"/>
              <a:buChar char="ü"/>
            </a:pPr>
            <a:endParaRPr lang="ru-RU" sz="1800" dirty="0">
              <a:solidFill>
                <a:srgbClr val="000066"/>
              </a:solidFill>
              <a:latin typeface="Myriad Pro Semibold"/>
              <a:ea typeface="ＭＳ Ｐゴシック"/>
              <a:cs typeface="ＭＳ Ｐゴシック"/>
            </a:endParaRPr>
          </a:p>
          <a:p>
            <a:endParaRPr lang="ru-RU" dirty="0"/>
          </a:p>
        </p:txBody>
      </p:sp>
      <p:sp>
        <p:nvSpPr>
          <p:cNvPr id="3" name="Номер слайда 2"/>
          <p:cNvSpPr>
            <a:spLocks noGrp="1"/>
          </p:cNvSpPr>
          <p:nvPr>
            <p:ph type="sldNum" sz="quarter" idx="12"/>
          </p:nvPr>
        </p:nvSpPr>
        <p:spPr/>
        <p:txBody>
          <a:bodyPr/>
          <a:lstStyle/>
          <a:p>
            <a:pPr>
              <a:defRPr/>
            </a:pPr>
            <a:fld id="{CB65F501-F5CC-4E12-934E-78BB5E4DA208}" type="slidenum">
              <a:rPr lang="en-US" smtClean="0"/>
              <a:pPr>
                <a:defRPr/>
              </a:pPr>
              <a:t>9</a:t>
            </a:fld>
            <a:endParaRPr lang="en-US" dirty="0"/>
          </a:p>
        </p:txBody>
      </p:sp>
      <p:sp>
        <p:nvSpPr>
          <p:cNvPr id="6" name="Прямоугольник 5"/>
          <p:cNvSpPr/>
          <p:nvPr/>
        </p:nvSpPr>
        <p:spPr>
          <a:xfrm>
            <a:off x="311544" y="81"/>
            <a:ext cx="8832456" cy="646331"/>
          </a:xfrm>
          <a:prstGeom prst="rect">
            <a:avLst/>
          </a:prstGeom>
        </p:spPr>
        <p:txBody>
          <a:bodyPr wrap="square">
            <a:spAutoFit/>
          </a:bodyPr>
          <a:lstStyle/>
          <a:p>
            <a:endParaRPr lang="ru-RU" dirty="0"/>
          </a:p>
          <a:p>
            <a:endParaRPr lang="ru-RU" dirty="0"/>
          </a:p>
        </p:txBody>
      </p:sp>
      <p:sp>
        <p:nvSpPr>
          <p:cNvPr id="9" name="Title 1"/>
          <p:cNvSpPr txBox="1">
            <a:spLocks/>
          </p:cNvSpPr>
          <p:nvPr/>
        </p:nvSpPr>
        <p:spPr bwMode="auto">
          <a:xfrm>
            <a:off x="199310" y="3814369"/>
            <a:ext cx="8743444" cy="4382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eaLnBrk="1" hangingPunct="1"/>
            <a:r>
              <a:rPr lang="ru-RU" sz="1400" dirty="0" err="1" smtClean="0">
                <a:solidFill>
                  <a:srgbClr val="000066"/>
                </a:solidFill>
                <a:latin typeface="Myriad Pro Semibold"/>
                <a:ea typeface="ＭＳ Ｐゴシック"/>
                <a:cs typeface="ＭＳ Ｐゴシック"/>
              </a:rPr>
              <a:t>Бакалавриат</a:t>
            </a:r>
            <a:r>
              <a:rPr lang="ru-RU" sz="1400" dirty="0" smtClean="0">
                <a:solidFill>
                  <a:srgbClr val="000066"/>
                </a:solidFill>
                <a:latin typeface="Myriad Pro Semibold"/>
                <a:ea typeface="ＭＳ Ｐゴシック"/>
                <a:cs typeface="ＭＳ Ｐゴシック"/>
              </a:rPr>
              <a:t>, магистратура, </a:t>
            </a:r>
            <a:r>
              <a:rPr lang="ru-RU" sz="1400" dirty="0" err="1" smtClean="0">
                <a:solidFill>
                  <a:srgbClr val="000066"/>
                </a:solidFill>
                <a:latin typeface="Myriad Pro Semibold"/>
                <a:ea typeface="ＭＳ Ｐゴシック"/>
                <a:cs typeface="ＭＳ Ｐゴシック"/>
              </a:rPr>
              <a:t>специалитет</a:t>
            </a:r>
            <a:r>
              <a:rPr lang="ru-RU" sz="1400" dirty="0" smtClean="0">
                <a:solidFill>
                  <a:srgbClr val="000066"/>
                </a:solidFill>
                <a:latin typeface="Myriad Pro Semibold"/>
                <a:ea typeface="ＭＳ Ｐゴシック"/>
                <a:cs typeface="ＭＳ Ｐゴシック"/>
              </a:rPr>
              <a:t>: </a:t>
            </a:r>
          </a:p>
          <a:p>
            <a:pPr algn="l" eaLnBrk="1" hangingPunct="1"/>
            <a:r>
              <a:rPr lang="ru-RU" sz="1400" dirty="0" smtClean="0">
                <a:solidFill>
                  <a:srgbClr val="000066"/>
                </a:solidFill>
                <a:latin typeface="Myriad Pro Semibold"/>
                <a:ea typeface="ＭＳ Ｐゴシック"/>
                <a:cs typeface="ＭＳ Ｐゴシック"/>
              </a:rPr>
              <a:t>430 </a:t>
            </a:r>
            <a:r>
              <a:rPr lang="ru-RU" sz="1400" dirty="0">
                <a:solidFill>
                  <a:srgbClr val="000066"/>
                </a:solidFill>
                <a:latin typeface="Myriad Pro Semibold"/>
                <a:ea typeface="ＭＳ Ｐゴシック"/>
                <a:cs typeface="ＭＳ Ｐゴシック"/>
              </a:rPr>
              <a:t>ФГОС </a:t>
            </a:r>
            <a:r>
              <a:rPr lang="ru-RU" sz="1400" dirty="0" smtClean="0">
                <a:solidFill>
                  <a:srgbClr val="000066"/>
                </a:solidFill>
                <a:latin typeface="Myriad Pro Semibold"/>
                <a:ea typeface="ＭＳ Ｐゴシック"/>
                <a:cs typeface="ＭＳ Ｐゴシック"/>
              </a:rPr>
              <a:t>сопряжены хотя бы с одним ПС, </a:t>
            </a:r>
            <a:r>
              <a:rPr lang="ru-RU" sz="1400" dirty="0">
                <a:solidFill>
                  <a:srgbClr val="000066"/>
                </a:solidFill>
                <a:latin typeface="Myriad Pro Semibold"/>
                <a:ea typeface="ＭＳ Ｐゴシック"/>
                <a:cs typeface="ＭＳ Ｐゴシック"/>
              </a:rPr>
              <a:t>из них актуализированы 244 ФГОС, 186 </a:t>
            </a:r>
            <a:r>
              <a:rPr lang="ru-RU" sz="1400" dirty="0" smtClean="0">
                <a:solidFill>
                  <a:srgbClr val="000066"/>
                </a:solidFill>
                <a:latin typeface="Myriad Pro Semibold"/>
                <a:ea typeface="ＭＳ Ｐゴシック"/>
                <a:cs typeface="ＭＳ Ｐゴシック"/>
              </a:rPr>
              <a:t>в работе. Когда ждать – </a:t>
            </a:r>
            <a:r>
              <a:rPr lang="ru-RU" sz="1400" dirty="0" smtClean="0">
                <a:solidFill>
                  <a:srgbClr val="FF0000"/>
                </a:solidFill>
                <a:latin typeface="Myriad Pro Semibold"/>
                <a:ea typeface="ＭＳ Ｐゴシック"/>
                <a:cs typeface="ＭＳ Ｐゴシック"/>
              </a:rPr>
              <a:t>?</a:t>
            </a:r>
          </a:p>
          <a:p>
            <a:pPr algn="l" eaLnBrk="1" hangingPunct="1"/>
            <a:r>
              <a:rPr lang="ru-RU" sz="1400" dirty="0" smtClean="0">
                <a:solidFill>
                  <a:srgbClr val="000066"/>
                </a:solidFill>
                <a:latin typeface="Myriad Pro Semibold"/>
                <a:ea typeface="ＭＳ Ｐゴシック"/>
                <a:cs typeface="ＭＳ Ｐゴシック"/>
              </a:rPr>
              <a:t>Примерно 2/3 проектов ФГОС ВО согласовываются с замечаниями или отправляются на доработку. </a:t>
            </a:r>
            <a:endParaRPr lang="en-US" sz="1400" dirty="0" smtClean="0">
              <a:solidFill>
                <a:srgbClr val="000066"/>
              </a:solidFill>
              <a:latin typeface="Myriad Pro Semibold"/>
              <a:ea typeface="ＭＳ Ｐゴシック"/>
              <a:cs typeface="ＭＳ Ｐゴシック"/>
            </a:endParaRPr>
          </a:p>
          <a:p>
            <a:endParaRPr lang="ru-RU" sz="1400" b="1" dirty="0" smtClean="0">
              <a:solidFill>
                <a:srgbClr val="000066"/>
              </a:solidFill>
              <a:latin typeface="Myriad Pro Semibold"/>
              <a:ea typeface="ＭＳ Ｐゴシック"/>
              <a:cs typeface="ＭＳ Ｐゴシック"/>
            </a:endParaRPr>
          </a:p>
          <a:p>
            <a:r>
              <a:rPr lang="ru-RU" sz="1400" b="1" dirty="0" smtClean="0">
                <a:solidFill>
                  <a:srgbClr val="000066"/>
                </a:solidFill>
                <a:latin typeface="Myriad Pro Semibold"/>
                <a:ea typeface="ＭＳ Ｐゴシック"/>
                <a:cs typeface="ＭＳ Ｐゴシック"/>
              </a:rPr>
              <a:t>Наиболее </a:t>
            </a:r>
            <a:r>
              <a:rPr lang="ru-RU" sz="1400" b="1" dirty="0">
                <a:solidFill>
                  <a:srgbClr val="000066"/>
                </a:solidFill>
                <a:latin typeface="Myriad Pro Semibold"/>
                <a:ea typeface="ＭＳ Ｐゴシック"/>
                <a:cs typeface="ＭＳ Ｐゴシック"/>
              </a:rPr>
              <a:t>частые ошибки:</a:t>
            </a:r>
          </a:p>
          <a:p>
            <a:pPr marL="285750" indent="-285750" algn="l">
              <a:buFont typeface="Wingdings" panose="05000000000000000000" pitchFamily="2" charset="2"/>
              <a:buChar char="ü"/>
            </a:pPr>
            <a:r>
              <a:rPr lang="ru-RU" sz="1400" dirty="0">
                <a:solidFill>
                  <a:srgbClr val="000066"/>
                </a:solidFill>
                <a:latin typeface="Myriad Pro Semibold"/>
                <a:ea typeface="ＭＳ Ｐゴシック"/>
                <a:cs typeface="ＭＳ Ｐゴシック"/>
              </a:rPr>
              <a:t>Слишком сжатое, бессодержательное описание сфер профессиональной деятельности</a:t>
            </a:r>
          </a:p>
          <a:p>
            <a:pPr marL="285750" indent="-285750" algn="l">
              <a:buFont typeface="Wingdings" panose="05000000000000000000" pitchFamily="2" charset="2"/>
              <a:buChar char="ü"/>
            </a:pPr>
            <a:r>
              <a:rPr lang="ru-RU" sz="1400" dirty="0">
                <a:solidFill>
                  <a:srgbClr val="000066"/>
                </a:solidFill>
                <a:latin typeface="Myriad Pro Semibold"/>
                <a:ea typeface="ＭＳ Ｐゴシック"/>
                <a:cs typeface="ＭＳ Ｐゴシック"/>
              </a:rPr>
              <a:t>Несоответствие областей и сфер деятельности и типов задач</a:t>
            </a:r>
          </a:p>
          <a:p>
            <a:pPr marL="285750" indent="-285750" algn="l">
              <a:buFont typeface="Wingdings" panose="05000000000000000000" pitchFamily="2" charset="2"/>
              <a:buChar char="ü"/>
            </a:pPr>
            <a:r>
              <a:rPr lang="ru-RU" sz="1400" dirty="0">
                <a:solidFill>
                  <a:srgbClr val="000066"/>
                </a:solidFill>
                <a:latin typeface="Myriad Pro Semibold"/>
                <a:ea typeface="ＭＳ Ｐゴシック"/>
                <a:cs typeface="ＭＳ Ｐゴシック"/>
              </a:rPr>
              <a:t>Бессодержательные, сложные, неизмеримые ОПК, не отражающие специфику подготовки</a:t>
            </a:r>
          </a:p>
          <a:p>
            <a:pPr marL="285750" indent="-285750" algn="l">
              <a:buFont typeface="Wingdings" panose="05000000000000000000" pitchFamily="2" charset="2"/>
              <a:buChar char="ü"/>
            </a:pPr>
            <a:r>
              <a:rPr lang="ru-RU" sz="1400" dirty="0">
                <a:solidFill>
                  <a:srgbClr val="000066"/>
                </a:solidFill>
                <a:latin typeface="Myriad Pro Semibold"/>
                <a:ea typeface="ＭＳ Ｐゴシック"/>
                <a:cs typeface="ＭＳ Ｐゴシック"/>
              </a:rPr>
              <a:t>Неверный отбор ПС </a:t>
            </a:r>
            <a:r>
              <a:rPr lang="ru-RU" sz="1400" dirty="0" smtClean="0">
                <a:solidFill>
                  <a:srgbClr val="000066"/>
                </a:solidFill>
                <a:latin typeface="Myriad Pro Semibold"/>
                <a:ea typeface="ＭＳ Ｐゴシック"/>
                <a:cs typeface="ＭＳ Ｐゴシック"/>
              </a:rPr>
              <a:t>(пример: 135 </a:t>
            </a:r>
            <a:r>
              <a:rPr lang="ru-RU" sz="1400" dirty="0">
                <a:solidFill>
                  <a:srgbClr val="000066"/>
                </a:solidFill>
                <a:latin typeface="Myriad Pro Semibold"/>
                <a:ea typeface="ＭＳ Ｐゴシック"/>
                <a:cs typeface="ＭＳ Ｐゴシック"/>
              </a:rPr>
              <a:t>ПС в приложении</a:t>
            </a:r>
            <a:r>
              <a:rPr lang="ru-RU" sz="1400" dirty="0" smtClean="0">
                <a:solidFill>
                  <a:srgbClr val="000066"/>
                </a:solidFill>
                <a:latin typeface="Myriad Pro Semibold"/>
                <a:ea typeface="ＭＳ Ｐゴシック"/>
                <a:cs typeface="ＭＳ Ｐゴシック"/>
              </a:rPr>
              <a:t>!)</a:t>
            </a:r>
          </a:p>
          <a:p>
            <a:pPr marL="285750" indent="-285750" algn="l">
              <a:buFont typeface="Wingdings" panose="05000000000000000000" pitchFamily="2" charset="2"/>
              <a:buChar char="ü"/>
            </a:pPr>
            <a:r>
              <a:rPr lang="ru-RU" sz="1400" dirty="0" smtClean="0">
                <a:solidFill>
                  <a:srgbClr val="000066"/>
                </a:solidFill>
                <a:latin typeface="Myriad Pro Semibold"/>
                <a:ea typeface="ＭＳ Ｐゴシック"/>
                <a:cs typeface="ＭＳ Ｐゴシック"/>
              </a:rPr>
              <a:t>Организационные проблемы: из Минобрнауки поступают неактуальные редакции ФГОС, не весь комплект заключений. </a:t>
            </a:r>
            <a:endParaRPr lang="en-US" sz="1400" dirty="0">
              <a:solidFill>
                <a:srgbClr val="000066"/>
              </a:solidFill>
              <a:latin typeface="Myriad Pro Semibold"/>
              <a:ea typeface="ＭＳ Ｐゴシック"/>
              <a:cs typeface="ＭＳ Ｐゴシック"/>
            </a:endParaRPr>
          </a:p>
        </p:txBody>
      </p:sp>
      <p:sp>
        <p:nvSpPr>
          <p:cNvPr id="7" name="Title 1"/>
          <p:cNvSpPr txBox="1">
            <a:spLocks/>
          </p:cNvSpPr>
          <p:nvPr/>
        </p:nvSpPr>
        <p:spPr bwMode="auto">
          <a:xfrm>
            <a:off x="199310" y="31417"/>
            <a:ext cx="8743444" cy="6149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eaLnBrk="1" hangingPunct="1"/>
            <a:r>
              <a:rPr lang="ru-RU" sz="2000" b="1" dirty="0" smtClean="0">
                <a:solidFill>
                  <a:srgbClr val="000066"/>
                </a:solidFill>
                <a:latin typeface="Myriad Pro Semibold"/>
                <a:ea typeface="ＭＳ Ｐゴシック"/>
                <a:cs typeface="ＭＳ Ｐゴシック"/>
              </a:rPr>
              <a:t>Порядок экспертизы ФГОС требует изменений</a:t>
            </a:r>
            <a:endParaRPr lang="en-US" sz="2000" b="1" dirty="0">
              <a:solidFill>
                <a:srgbClr val="000066"/>
              </a:solidFill>
              <a:latin typeface="Myriad Pro Semibold"/>
              <a:ea typeface="ＭＳ Ｐゴシック"/>
              <a:cs typeface="ＭＳ Ｐゴシック"/>
            </a:endParaRPr>
          </a:p>
        </p:txBody>
      </p:sp>
      <p:sp>
        <p:nvSpPr>
          <p:cNvPr id="8" name="Title 1"/>
          <p:cNvSpPr txBox="1">
            <a:spLocks/>
          </p:cNvSpPr>
          <p:nvPr/>
        </p:nvSpPr>
        <p:spPr bwMode="auto">
          <a:xfrm>
            <a:off x="199310" y="516941"/>
            <a:ext cx="8743444" cy="8080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eaLnBrk="1" hangingPunct="1"/>
            <a:endParaRPr lang="en-US" sz="1700" dirty="0">
              <a:solidFill>
                <a:srgbClr val="000066"/>
              </a:solidFill>
              <a:latin typeface="Myriad Pro Semibold"/>
              <a:ea typeface="ＭＳ Ｐゴシック"/>
              <a:cs typeface="ＭＳ Ｐゴシック"/>
            </a:endParaRPr>
          </a:p>
        </p:txBody>
      </p:sp>
      <p:sp>
        <p:nvSpPr>
          <p:cNvPr id="5" name="Прямоугольник 4"/>
          <p:cNvSpPr/>
          <p:nvPr/>
        </p:nvSpPr>
        <p:spPr>
          <a:xfrm>
            <a:off x="457200" y="646411"/>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t>Разработка ФГОС – ФУМО с участием СПК или вед. работодателей</a:t>
            </a:r>
            <a:endParaRPr lang="ru-RU" sz="1400" dirty="0"/>
          </a:p>
        </p:txBody>
      </p:sp>
      <p:sp>
        <p:nvSpPr>
          <p:cNvPr id="10" name="Прямоугольник 9"/>
          <p:cNvSpPr/>
          <p:nvPr/>
        </p:nvSpPr>
        <p:spPr>
          <a:xfrm>
            <a:off x="1952878" y="646412"/>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t>Экспертиза в СПК (если есть ПС и закреплены за СПК) – отправляет ФУМО</a:t>
            </a:r>
            <a:endParaRPr lang="ru-RU" sz="1400" dirty="0"/>
          </a:p>
        </p:txBody>
      </p:sp>
      <p:sp>
        <p:nvSpPr>
          <p:cNvPr id="11" name="Прямоугольник 10"/>
          <p:cNvSpPr/>
          <p:nvPr/>
        </p:nvSpPr>
        <p:spPr>
          <a:xfrm>
            <a:off x="3426009" y="646412"/>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t>ФУМО направляет ФГОС и заключения СПК в МОН</a:t>
            </a:r>
            <a:endParaRPr lang="ru-RU" sz="1400" dirty="0"/>
          </a:p>
        </p:txBody>
      </p:sp>
      <p:sp>
        <p:nvSpPr>
          <p:cNvPr id="12" name="Прямоугольник 11"/>
          <p:cNvSpPr/>
          <p:nvPr/>
        </p:nvSpPr>
        <p:spPr>
          <a:xfrm>
            <a:off x="6182316" y="646410"/>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t>МОН направляет ФГОС на экспертизу НСПК</a:t>
            </a:r>
            <a:endParaRPr lang="ru-RU" sz="1400" dirty="0"/>
          </a:p>
        </p:txBody>
      </p:sp>
      <p:sp>
        <p:nvSpPr>
          <p:cNvPr id="13" name="Прямоугольник 12"/>
          <p:cNvSpPr/>
          <p:nvPr/>
        </p:nvSpPr>
        <p:spPr>
          <a:xfrm>
            <a:off x="7597159" y="646412"/>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t>МОН выносит ФГОС на Совет по ФГОС </a:t>
            </a:r>
            <a:endParaRPr lang="ru-RU" sz="1400" dirty="0"/>
          </a:p>
        </p:txBody>
      </p:sp>
      <p:sp>
        <p:nvSpPr>
          <p:cNvPr id="14" name="Стрелка вправо 13"/>
          <p:cNvSpPr/>
          <p:nvPr/>
        </p:nvSpPr>
        <p:spPr>
          <a:xfrm>
            <a:off x="1658867" y="1189529"/>
            <a:ext cx="294011" cy="44506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3131998" y="1219798"/>
            <a:ext cx="294011" cy="44506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16" name="Прямоугольник 15"/>
          <p:cNvSpPr/>
          <p:nvPr/>
        </p:nvSpPr>
        <p:spPr>
          <a:xfrm>
            <a:off x="4831621" y="646410"/>
            <a:ext cx="1145023" cy="163554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200" dirty="0" smtClean="0"/>
              <a:t>МОН направляет ФГОС на независимую экспертизу в 3 организации</a:t>
            </a:r>
            <a:endParaRPr lang="ru-RU" sz="1200" dirty="0"/>
          </a:p>
        </p:txBody>
      </p:sp>
      <p:sp>
        <p:nvSpPr>
          <p:cNvPr id="17" name="Стрелка вправо 16"/>
          <p:cNvSpPr/>
          <p:nvPr/>
        </p:nvSpPr>
        <p:spPr>
          <a:xfrm>
            <a:off x="4580766" y="1149667"/>
            <a:ext cx="294011" cy="44506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18" name="Стрелка вправо 17"/>
          <p:cNvSpPr/>
          <p:nvPr/>
        </p:nvSpPr>
        <p:spPr>
          <a:xfrm>
            <a:off x="5976644" y="1149667"/>
            <a:ext cx="294011" cy="44506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19" name="Стрелка вправо 18"/>
          <p:cNvSpPr/>
          <p:nvPr/>
        </p:nvSpPr>
        <p:spPr>
          <a:xfrm>
            <a:off x="7327339" y="1189529"/>
            <a:ext cx="294011" cy="44506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20" name="Прямоугольник 19"/>
          <p:cNvSpPr/>
          <p:nvPr/>
        </p:nvSpPr>
        <p:spPr>
          <a:xfrm>
            <a:off x="456232" y="2467121"/>
            <a:ext cx="8285950" cy="32463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dirty="0" smtClean="0">
                <a:solidFill>
                  <a:schemeClr val="tx1"/>
                </a:solidFill>
              </a:rPr>
              <a:t>КТО РАБОТАЕТ С ФУМО ПО КАЧЕСТВУ ФГОС? КОГДА ДОРАБАТЫВАТЬ СТАНДАРТ? </a:t>
            </a:r>
            <a:endParaRPr lang="ru-RU" dirty="0">
              <a:solidFill>
                <a:schemeClr val="tx1"/>
              </a:solidFill>
            </a:endParaRPr>
          </a:p>
        </p:txBody>
      </p:sp>
    </p:spTree>
    <p:extLst>
      <p:ext uri="{BB962C8B-B14F-4D97-AF65-F5344CB8AC3E}">
        <p14:creationId xmlns:p14="http://schemas.microsoft.com/office/powerpoint/2010/main" val="3006915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13188</TotalTime>
  <Words>2376</Words>
  <Application>Microsoft Office PowerPoint</Application>
  <PresentationFormat>Экран (4:3)</PresentationFormat>
  <Paragraphs>252</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ＭＳ Ｐゴシック</vt:lpstr>
      <vt:lpstr>Arial</vt:lpstr>
      <vt:lpstr>Calibri</vt:lpstr>
      <vt:lpstr>Myriad Pro</vt:lpstr>
      <vt:lpstr>Myriad Pro Semibold</vt:lpstr>
      <vt:lpstr>Wingdings</vt:lpstr>
      <vt:lpstr>Office Theme</vt:lpstr>
      <vt:lpstr>  Об учёте профессиональных стандартов и иных требований рынка труда при формировании и экспертизе ФГОС, примерных и основных профессиональных образовательных программ</vt:lpstr>
      <vt:lpstr>Кто отвечает за развитие образования в национальной системе квалификаций? Работодатели</vt:lpstr>
      <vt:lpstr>Кто отвечает за развитие образования в национальной системе квалификаций? Образование</vt:lpstr>
      <vt:lpstr>Кто отвечает за развитие образования в национальной системе квалификаций? Образование</vt:lpstr>
      <vt:lpstr>Нормальное функционирование национальной системы квалификаций возможно только при полноценном развитии и взаимосвязи её элементов</vt:lpstr>
      <vt:lpstr>Презентация PowerPoint</vt:lpstr>
      <vt:lpstr>Могут ли вузы принимать участие в создании профессиональных стандартов? </vt:lpstr>
      <vt:lpstr>Профессиональные стандарты имеют ряд особенностей, влияющих на их применение в профессиональном образовании</vt:lpstr>
      <vt:lpstr>НСПК приходится работать «фильтром» не только по сопряжению с ПС, но и по оформлению, понятности формулировок, соответствию ФЗ-273 </vt:lpstr>
      <vt:lpstr>Проблемы при подготовке и согласовании проектов ФГОС</vt:lpstr>
      <vt:lpstr>Без примерных программ ФГОС ВО 3++ не внедрить</vt:lpstr>
      <vt:lpstr>Что могут делать вузы для подготовки к переходу на ФГОС 3++? </vt:lpstr>
      <vt:lpstr>Государственная аккредитация</vt:lpstr>
      <vt:lpstr>Профессионально-общественная аккредитация</vt:lpstr>
      <vt:lpstr>Презентация PowerPoint</vt:lpstr>
      <vt:lpstr>Презентация PowerPoint</vt:lpstr>
    </vt:vector>
  </TitlesOfParts>
  <Company>hse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vkremlev</dc:creator>
  <cp:lastModifiedBy>Шулепова Надежда Михайловна</cp:lastModifiedBy>
  <cp:revision>399</cp:revision>
  <cp:lastPrinted>2018-04-20T16:05:51Z</cp:lastPrinted>
  <dcterms:created xsi:type="dcterms:W3CDTF">2010-09-30T06:45:29Z</dcterms:created>
  <dcterms:modified xsi:type="dcterms:W3CDTF">2018-11-07T11:39:28Z</dcterms:modified>
</cp:coreProperties>
</file>