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1"/>
  </p:notesMasterIdLst>
  <p:sldIdLst>
    <p:sldId id="512" r:id="rId3"/>
    <p:sldId id="489" r:id="rId4"/>
    <p:sldId id="505" r:id="rId5"/>
    <p:sldId id="513" r:id="rId6"/>
    <p:sldId id="514" r:id="rId7"/>
    <p:sldId id="493" r:id="rId8"/>
    <p:sldId id="507" r:id="rId9"/>
    <p:sldId id="48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79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99D31-6982-4F8A-9306-C1B231EBFC1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646E8-F328-4A3E-AEF0-A2D5CDE96E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47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E00F0-81F4-41E0-9A77-E50EB5D5BE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52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2D3F6-2FF4-4E47-964F-44549B50ECF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427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2CDB791-E41B-4465-9249-EA063D87D65E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0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552C-8513-4287-A059-69118DAC7D97}" type="datetime1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1788-41AA-40D3-91B2-C447C20E2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6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DA04-5CEE-4447-92E9-497E12DCA6A7}" type="datetime1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1788-41AA-40D3-91B2-C447C20E2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51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FAC1-14F0-40C1-8E3E-7355F753B368}" type="datetime1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1788-41AA-40D3-91B2-C447C20E2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781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65C6-76BD-4D43-B1F2-A9F949817A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045-7C65-46AF-A9C6-5063354FF2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9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3C43-B710-4AF1-86C5-B1D1E9111A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045-7C65-46AF-A9C6-5063354FF2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25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F116-6D42-4C62-8554-31A50F4C83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045-7C65-46AF-A9C6-5063354FF2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2580-E359-446D-AFBD-57DBC6EA90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045-7C65-46AF-A9C6-5063354FF2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33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82BE-81AF-47E4-A40C-40E30F0B23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045-7C65-46AF-A9C6-5063354FF2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03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0C3E-C054-4873-9FF5-5C3DFB1BC2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045-7C65-46AF-A9C6-5063354FF2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84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F06F-3164-427F-98B7-6CAAFF25FE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045-7C65-46AF-A9C6-5063354FF2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44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957A-1B45-444B-8654-96DCFA6491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045-7C65-46AF-A9C6-5063354FF2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2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CD78-907D-4479-B942-62184BBFF620}" type="datetime1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1788-41AA-40D3-91B2-C447C20E2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794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177B-F3B7-4729-B100-73CFD17862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045-7C65-46AF-A9C6-5063354FF2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3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95D7-297C-491D-8DB3-80EB0EB42A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045-7C65-46AF-A9C6-5063354FF2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42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26BF-5833-4519-9E7E-B6E9DC1CB2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045-7C65-46AF-A9C6-5063354FF2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8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B045-DE57-4D5A-AEA2-82FCB2A1565A}" type="datetime1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1788-41AA-40D3-91B2-C447C20E2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53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64F3-6DCE-4563-9A12-ED8B37F79C2E}" type="datetime1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1788-41AA-40D3-91B2-C447C20E2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2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FA20-C3CA-49CD-85A6-3E1A7BE295BB}" type="datetime1">
              <a:rPr lang="ru-RU" smtClean="0"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1788-41AA-40D3-91B2-C447C20E2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7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3361-ABB4-4ACF-8C2E-D61780B0ABFD}" type="datetime1">
              <a:rPr lang="ru-RU" smtClean="0"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1788-41AA-40D3-91B2-C447C20E2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95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B1C3-7382-4C0B-A89A-FFED3A74F9D5}" type="datetime1">
              <a:rPr lang="ru-RU" smtClean="0"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1788-41AA-40D3-91B2-C447C20E2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55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D8DC-A7DE-42F0-A332-EA0656704DF6}" type="datetime1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1788-41AA-40D3-91B2-C447C20E2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79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60E6-3558-497A-9789-7554B00D9F30}" type="datetime1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1788-41AA-40D3-91B2-C447C20E2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5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60E3-8796-45E4-AD7C-17D67C175F7E}" type="datetime1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51788-41AA-40D3-91B2-C447C20E2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45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FBFAF-2070-4888-A803-45F2491794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71045-7C65-46AF-A9C6-5063354FF2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4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4"/>
          <p:cNvSpPr/>
          <p:nvPr/>
        </p:nvSpPr>
        <p:spPr>
          <a:xfrm rot="10800000">
            <a:off x="1531607" y="260648"/>
            <a:ext cx="8316416" cy="191284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328" y="692696"/>
            <a:ext cx="4657550" cy="3493164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493217" y="980728"/>
            <a:ext cx="10313300" cy="5343113"/>
            <a:chOff x="0" y="996663"/>
            <a:chExt cx="13747567" cy="5343113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0" y="996663"/>
              <a:ext cx="13747567" cy="5010908"/>
              <a:chOff x="-18545" y="703035"/>
              <a:chExt cx="13747568" cy="5010908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-18545" y="3527958"/>
                <a:ext cx="12198468" cy="2185985"/>
                <a:chOff x="-6468" y="1199335"/>
                <a:chExt cx="12198468" cy="218598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0" y="1199335"/>
                  <a:ext cx="12192000" cy="2185985"/>
                </a:xfrm>
                <a:prstGeom prst="rect">
                  <a:avLst/>
                </a:prstGeom>
                <a:solidFill>
                  <a:srgbClr val="0931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Блок-схема: данные 10"/>
                <p:cNvSpPr/>
                <p:nvPr/>
              </p:nvSpPr>
              <p:spPr>
                <a:xfrm flipV="1">
                  <a:off x="-6468" y="1199357"/>
                  <a:ext cx="4006189" cy="2185961"/>
                </a:xfrm>
                <a:custGeom>
                  <a:avLst/>
                  <a:gdLst>
                    <a:gd name="connsiteX0" fmla="*/ 0 w 10000"/>
                    <a:gd name="connsiteY0" fmla="*/ 10000 h 10000"/>
                    <a:gd name="connsiteX1" fmla="*/ 2000 w 10000"/>
                    <a:gd name="connsiteY1" fmla="*/ 0 h 10000"/>
                    <a:gd name="connsiteX2" fmla="*/ 10000 w 10000"/>
                    <a:gd name="connsiteY2" fmla="*/ 0 h 10000"/>
                    <a:gd name="connsiteX3" fmla="*/ 8000 w 10000"/>
                    <a:gd name="connsiteY3" fmla="*/ 10000 h 10000"/>
                    <a:gd name="connsiteX4" fmla="*/ 0 w 10000"/>
                    <a:gd name="connsiteY4" fmla="*/ 10000 h 10000"/>
                    <a:gd name="connsiteX0" fmla="*/ 0 w 10000"/>
                    <a:gd name="connsiteY0" fmla="*/ 10000 h 10180"/>
                    <a:gd name="connsiteX1" fmla="*/ 2000 w 10000"/>
                    <a:gd name="connsiteY1" fmla="*/ 0 h 10180"/>
                    <a:gd name="connsiteX2" fmla="*/ 10000 w 10000"/>
                    <a:gd name="connsiteY2" fmla="*/ 0 h 10180"/>
                    <a:gd name="connsiteX3" fmla="*/ 6152 w 10000"/>
                    <a:gd name="connsiteY3" fmla="*/ 10180 h 10180"/>
                    <a:gd name="connsiteX4" fmla="*/ 0 w 10000"/>
                    <a:gd name="connsiteY4" fmla="*/ 10000 h 10180"/>
                    <a:gd name="connsiteX0" fmla="*/ 0 w 8152"/>
                    <a:gd name="connsiteY0" fmla="*/ 10135 h 10180"/>
                    <a:gd name="connsiteX1" fmla="*/ 152 w 8152"/>
                    <a:gd name="connsiteY1" fmla="*/ 0 h 10180"/>
                    <a:gd name="connsiteX2" fmla="*/ 8152 w 8152"/>
                    <a:gd name="connsiteY2" fmla="*/ 0 h 10180"/>
                    <a:gd name="connsiteX3" fmla="*/ 4304 w 8152"/>
                    <a:gd name="connsiteY3" fmla="*/ 10180 h 10180"/>
                    <a:gd name="connsiteX4" fmla="*/ 0 w 8152"/>
                    <a:gd name="connsiteY4" fmla="*/ 10135 h 10180"/>
                    <a:gd name="connsiteX0" fmla="*/ 14 w 9833"/>
                    <a:gd name="connsiteY0" fmla="*/ 10001 h 10001"/>
                    <a:gd name="connsiteX1" fmla="*/ 19 w 9833"/>
                    <a:gd name="connsiteY1" fmla="*/ 0 h 10001"/>
                    <a:gd name="connsiteX2" fmla="*/ 9833 w 9833"/>
                    <a:gd name="connsiteY2" fmla="*/ 0 h 10001"/>
                    <a:gd name="connsiteX3" fmla="*/ 5113 w 9833"/>
                    <a:gd name="connsiteY3" fmla="*/ 10000 h 10001"/>
                    <a:gd name="connsiteX4" fmla="*/ 14 w 9833"/>
                    <a:gd name="connsiteY4" fmla="*/ 10001 h 1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33" h="10001">
                      <a:moveTo>
                        <a:pt x="14" y="10001"/>
                      </a:moveTo>
                      <a:cubicBezTo>
                        <a:pt x="77" y="6683"/>
                        <a:pt x="-43" y="3318"/>
                        <a:pt x="19" y="0"/>
                      </a:cubicBezTo>
                      <a:lnTo>
                        <a:pt x="9833" y="0"/>
                      </a:lnTo>
                      <a:lnTo>
                        <a:pt x="5113" y="10000"/>
                      </a:lnTo>
                      <a:lnTo>
                        <a:pt x="14" y="10001"/>
                      </a:lnTo>
                      <a:close/>
                    </a:path>
                  </a:pathLst>
                </a:custGeom>
                <a:solidFill>
                  <a:srgbClr val="0A1D6E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7" name="Изображение 13" descr="ETU_main_logo_GoldHorizontal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5666" y="2147346"/>
                  <a:ext cx="3170000" cy="4772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4" name="TextBox 28"/>
              <p:cNvSpPr txBox="1">
                <a:spLocks noChangeArrowheads="1"/>
              </p:cNvSpPr>
              <p:nvPr/>
            </p:nvSpPr>
            <p:spPr bwMode="auto">
              <a:xfrm>
                <a:off x="6271746" y="703035"/>
                <a:ext cx="7457277" cy="125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0"/>
                  </a:spcBef>
                  <a:buNone/>
                </a:pPr>
                <a:r>
                  <a:rPr lang="ru-RU" sz="1800" b="1" dirty="0" smtClean="0">
                    <a:solidFill>
                      <a:srgbClr val="003399"/>
                    </a:solidFill>
                    <a:latin typeface="VantaBold" pitchFamily="34" charset="0"/>
                  </a:rPr>
                  <a:t>Совместное заседание </a:t>
                </a:r>
                <a:r>
                  <a:rPr lang="ru-RU" sz="1800" b="1" smtClean="0">
                    <a:solidFill>
                      <a:srgbClr val="003399"/>
                    </a:solidFill>
                    <a:latin typeface="VantaBold" pitchFamily="34" charset="0"/>
                  </a:rPr>
                  <a:t>ФУМО </a:t>
                </a:r>
              </a:p>
              <a:p>
                <a:pPr algn="ctr">
                  <a:spcBef>
                    <a:spcPts val="0"/>
                  </a:spcBef>
                  <a:buNone/>
                </a:pPr>
                <a:r>
                  <a:rPr lang="ru-RU" sz="1800" b="1" smtClean="0">
                    <a:solidFill>
                      <a:srgbClr val="003399"/>
                    </a:solidFill>
                    <a:latin typeface="VantaBold" pitchFamily="34" charset="0"/>
                  </a:rPr>
                  <a:t>по </a:t>
                </a:r>
                <a:r>
                  <a:rPr lang="ru-RU" sz="1800" b="1" dirty="0" smtClean="0">
                    <a:solidFill>
                      <a:srgbClr val="003399"/>
                    </a:solidFill>
                    <a:latin typeface="VantaBold" pitchFamily="34" charset="0"/>
                  </a:rPr>
                  <a:t>УГСН 11.00.00 и по УГСН 12.00.00</a:t>
                </a:r>
              </a:p>
              <a:p>
                <a:pPr algn="ctr">
                  <a:spcBef>
                    <a:spcPts val="0"/>
                  </a:spcBef>
                  <a:buNone/>
                </a:pPr>
                <a:endParaRPr lang="ru-RU" sz="1800" b="1" dirty="0">
                  <a:solidFill>
                    <a:srgbClr val="003399"/>
                  </a:solidFill>
                  <a:latin typeface="VantaBold" pitchFamily="34" charset="0"/>
                </a:endParaRPr>
              </a:p>
              <a:p>
                <a:pPr>
                  <a:buNone/>
                </a:pPr>
                <a:r>
                  <a:rPr lang="ru-RU" sz="1800" b="1" dirty="0" smtClean="0">
                    <a:solidFill>
                      <a:srgbClr val="003399"/>
                    </a:solidFill>
                    <a:latin typeface="VantaBold" pitchFamily="34" charset="0"/>
                  </a:rPr>
                  <a:t>10.12.2019</a:t>
                </a:r>
                <a:endParaRPr lang="ru-RU" sz="1800" b="1" dirty="0">
                  <a:solidFill>
                    <a:srgbClr val="003399"/>
                  </a:solidFill>
                  <a:latin typeface="VantaBold" pitchFamily="34" charset="0"/>
                </a:endParaRPr>
              </a:p>
            </p:txBody>
          </p:sp>
        </p:grpSp>
        <p:sp>
          <p:nvSpPr>
            <p:cNvPr id="11" name="Прямоугольник 24"/>
            <p:cNvSpPr/>
            <p:nvPr/>
          </p:nvSpPr>
          <p:spPr>
            <a:xfrm>
              <a:off x="4346702" y="3495272"/>
              <a:ext cx="7854420" cy="334924"/>
            </a:xfrm>
            <a:custGeom>
              <a:avLst/>
              <a:gdLst>
                <a:gd name="connsiteX0" fmla="*/ 0 w 7854421"/>
                <a:gd name="connsiteY0" fmla="*/ 0 h 334924"/>
                <a:gd name="connsiteX1" fmla="*/ 7854421 w 7854421"/>
                <a:gd name="connsiteY1" fmla="*/ 0 h 334924"/>
                <a:gd name="connsiteX2" fmla="*/ 7854421 w 7854421"/>
                <a:gd name="connsiteY2" fmla="*/ 334924 h 334924"/>
                <a:gd name="connsiteX3" fmla="*/ 0 w 7854421"/>
                <a:gd name="connsiteY3" fmla="*/ 334924 h 334924"/>
                <a:gd name="connsiteX4" fmla="*/ 0 w 7854421"/>
                <a:gd name="connsiteY4" fmla="*/ 0 h 334924"/>
                <a:gd name="connsiteX0" fmla="*/ 383458 w 7854421"/>
                <a:gd name="connsiteY0" fmla="*/ 0 h 334924"/>
                <a:gd name="connsiteX1" fmla="*/ 7854421 w 7854421"/>
                <a:gd name="connsiteY1" fmla="*/ 0 h 334924"/>
                <a:gd name="connsiteX2" fmla="*/ 7854421 w 7854421"/>
                <a:gd name="connsiteY2" fmla="*/ 334924 h 334924"/>
                <a:gd name="connsiteX3" fmla="*/ 0 w 7854421"/>
                <a:gd name="connsiteY3" fmla="*/ 334924 h 334924"/>
                <a:gd name="connsiteX4" fmla="*/ 383458 w 7854421"/>
                <a:gd name="connsiteY4" fmla="*/ 0 h 33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4421" h="334924">
                  <a:moveTo>
                    <a:pt x="383458" y="0"/>
                  </a:moveTo>
                  <a:lnTo>
                    <a:pt x="7854421" y="0"/>
                  </a:lnTo>
                  <a:lnTo>
                    <a:pt x="7854421" y="334924"/>
                  </a:lnTo>
                  <a:lnTo>
                    <a:pt x="0" y="334924"/>
                  </a:lnTo>
                  <a:lnTo>
                    <a:pt x="383458" y="0"/>
                  </a:lnTo>
                  <a:close/>
                </a:path>
              </a:pathLst>
            </a:custGeom>
            <a:gradFill flip="none" rotWithShape="1">
              <a:gsLst>
                <a:gs pos="43000">
                  <a:srgbClr val="E5C394"/>
                </a:gs>
                <a:gs pos="31000">
                  <a:srgbClr val="F0CE9E"/>
                </a:gs>
                <a:gs pos="0">
                  <a:srgbClr val="624021"/>
                </a:gs>
                <a:gs pos="68000">
                  <a:srgbClr val="876542"/>
                </a:gs>
                <a:gs pos="93000">
                  <a:srgbClr val="4D2B0F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24"/>
            <p:cNvSpPr/>
            <p:nvPr/>
          </p:nvSpPr>
          <p:spPr>
            <a:xfrm>
              <a:off x="2271253" y="6004852"/>
              <a:ext cx="9930580" cy="334924"/>
            </a:xfrm>
            <a:custGeom>
              <a:avLst/>
              <a:gdLst>
                <a:gd name="connsiteX0" fmla="*/ 0 w 7854421"/>
                <a:gd name="connsiteY0" fmla="*/ 0 h 334924"/>
                <a:gd name="connsiteX1" fmla="*/ 7854421 w 7854421"/>
                <a:gd name="connsiteY1" fmla="*/ 0 h 334924"/>
                <a:gd name="connsiteX2" fmla="*/ 7854421 w 7854421"/>
                <a:gd name="connsiteY2" fmla="*/ 334924 h 334924"/>
                <a:gd name="connsiteX3" fmla="*/ 0 w 7854421"/>
                <a:gd name="connsiteY3" fmla="*/ 334924 h 334924"/>
                <a:gd name="connsiteX4" fmla="*/ 0 w 7854421"/>
                <a:gd name="connsiteY4" fmla="*/ 0 h 334924"/>
                <a:gd name="connsiteX0" fmla="*/ 383458 w 7854421"/>
                <a:gd name="connsiteY0" fmla="*/ 0 h 334924"/>
                <a:gd name="connsiteX1" fmla="*/ 7854421 w 7854421"/>
                <a:gd name="connsiteY1" fmla="*/ 0 h 334924"/>
                <a:gd name="connsiteX2" fmla="*/ 7854421 w 7854421"/>
                <a:gd name="connsiteY2" fmla="*/ 334924 h 334924"/>
                <a:gd name="connsiteX3" fmla="*/ 0 w 7854421"/>
                <a:gd name="connsiteY3" fmla="*/ 334924 h 334924"/>
                <a:gd name="connsiteX4" fmla="*/ 383458 w 7854421"/>
                <a:gd name="connsiteY4" fmla="*/ 0 h 33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4421" h="334924">
                  <a:moveTo>
                    <a:pt x="383458" y="0"/>
                  </a:moveTo>
                  <a:lnTo>
                    <a:pt x="7854421" y="0"/>
                  </a:lnTo>
                  <a:lnTo>
                    <a:pt x="7854421" y="334924"/>
                  </a:lnTo>
                  <a:lnTo>
                    <a:pt x="0" y="334924"/>
                  </a:lnTo>
                  <a:lnTo>
                    <a:pt x="383458" y="0"/>
                  </a:lnTo>
                  <a:close/>
                </a:path>
              </a:pathLst>
            </a:custGeom>
            <a:gradFill flip="none" rotWithShape="1">
              <a:gsLst>
                <a:gs pos="43000">
                  <a:srgbClr val="E5C394"/>
                </a:gs>
                <a:gs pos="31000">
                  <a:srgbClr val="F0CE9E"/>
                </a:gs>
                <a:gs pos="0">
                  <a:srgbClr val="624021"/>
                </a:gs>
                <a:gs pos="68000">
                  <a:srgbClr val="876542"/>
                </a:gs>
                <a:gs pos="93000">
                  <a:srgbClr val="4D2B0F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4988483" y="3898369"/>
            <a:ext cx="6148299" cy="18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000" cap="all" dirty="0" smtClean="0">
                <a:solidFill>
                  <a:prstClr val="white"/>
                </a:solidFill>
                <a:latin typeface="Arial" panose="020B0604020202020204" pitchFamily="34" charset="0"/>
              </a:rPr>
              <a:t>О Развитии </a:t>
            </a:r>
            <a:r>
              <a:rPr lang="ru-RU" sz="2000" cap="all" dirty="0">
                <a:solidFill>
                  <a:prstClr val="white"/>
                </a:solidFill>
                <a:latin typeface="Arial" panose="020B0604020202020204" pitchFamily="34" charset="0"/>
              </a:rPr>
              <a:t>национальной системы квалификаций в </a:t>
            </a:r>
            <a:r>
              <a:rPr lang="ru-RU" sz="2000" cap="all" dirty="0" smtClean="0">
                <a:solidFill>
                  <a:prstClr val="white"/>
                </a:solidFill>
                <a:latin typeface="Arial" panose="020B0604020202020204" pitchFamily="34" charset="0"/>
              </a:rPr>
              <a:t>РФ</a:t>
            </a:r>
          </a:p>
          <a:p>
            <a:pPr>
              <a:buNone/>
            </a:pPr>
            <a:endParaRPr lang="ru-RU" sz="2000" b="1" cap="all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>
              <a:buNone/>
            </a:pPr>
            <a:endParaRPr lang="ru-RU" sz="400" b="1" cap="all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А.Г. Волков</a:t>
            </a:r>
            <a:r>
              <a:rPr lang="ru-RU" sz="2000" b="1" dirty="0">
                <a:solidFill>
                  <a:srgbClr val="FFFF00"/>
                </a:solidFill>
              </a:rPr>
              <a:t>, </a:t>
            </a:r>
            <a:r>
              <a:rPr lang="ru-RU" sz="2000" b="1" dirty="0" smtClean="0">
                <a:solidFill>
                  <a:srgbClr val="FFFF00"/>
                </a:solidFill>
              </a:rPr>
              <a:t>начальник управления научных </a:t>
            </a:r>
            <a:r>
              <a:rPr lang="ru-RU" sz="2000" b="1" dirty="0">
                <a:solidFill>
                  <a:srgbClr val="FFFF00"/>
                </a:solidFill>
              </a:rPr>
              <a:t>исследований СПбГЭТУ «ЛЭТИ»</a:t>
            </a:r>
          </a:p>
        </p:txBody>
      </p:sp>
    </p:spTree>
    <p:extLst>
      <p:ext uri="{BB962C8B-B14F-4D97-AF65-F5344CB8AC3E}">
        <p14:creationId xmlns:p14="http://schemas.microsoft.com/office/powerpoint/2010/main" val="439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989" y="1313575"/>
            <a:ext cx="5305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4F81B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НСК - инструмент согласования спроса и предложения на квалификации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63152" y="3840917"/>
            <a:ext cx="50664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ru-RU" sz="2000" dirty="0">
                <a:solidFill>
                  <a:srgbClr val="4F81B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единые понятийные категории, стандартизация (классификаторы в сферах труда и образования, рамки квалификации, описания квалификаций);</a:t>
            </a:r>
          </a:p>
          <a:p>
            <a:pPr marL="285750" indent="-285750">
              <a:buFontTx/>
              <a:buChar char="-"/>
              <a:defRPr/>
            </a:pPr>
            <a:r>
              <a:rPr lang="ru-RU" sz="2000" dirty="0">
                <a:solidFill>
                  <a:srgbClr val="4F81B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общие принципы, методологические рамки, правила и механизмы, система поддержания качества.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03703" y="1040467"/>
            <a:ext cx="5250868" cy="4928759"/>
            <a:chOff x="6675544" y="1311412"/>
            <a:chExt cx="5250868" cy="4928759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rot="-1320000" flipV="1">
              <a:off x="8145048" y="1954147"/>
              <a:ext cx="501388" cy="74645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endCxn id="14" idx="2"/>
            </p:cNvCxnSpPr>
            <p:nvPr/>
          </p:nvCxnSpPr>
          <p:spPr>
            <a:xfrm flipV="1">
              <a:off x="8932985" y="2556000"/>
              <a:ext cx="1733427" cy="64800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7260480" y="2633862"/>
              <a:ext cx="1935064" cy="18569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72000" y="3204000"/>
              <a:ext cx="1935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b="1" dirty="0">
                  <a:solidFill>
                    <a:prstClr val="white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СИСТЕМА КВАЛИФИКАЦИЙ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7469400" y="1311412"/>
              <a:ext cx="2520000" cy="576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b="1" dirty="0">
                  <a:solidFill>
                    <a:prstClr val="white"/>
                  </a:solidFill>
                  <a:latin typeface="Calibri"/>
                </a:rPr>
                <a:t>КОНТЕНТ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9406412" y="1980000"/>
              <a:ext cx="2520000" cy="576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b="1" dirty="0">
                  <a:solidFill>
                    <a:prstClr val="white"/>
                  </a:solidFill>
                  <a:latin typeface="Calibri"/>
                </a:rPr>
                <a:t>ОРГАНИЗАЦИОННАЯ СТРУКТУРА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9406412" y="3492000"/>
              <a:ext cx="2520000" cy="576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b="1" dirty="0">
                  <a:solidFill>
                    <a:prstClr val="white"/>
                  </a:solidFill>
                  <a:latin typeface="Calibri"/>
                </a:rPr>
                <a:t>ИНСТРУМЕНТЫ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6675544" y="5647565"/>
              <a:ext cx="2520000" cy="5760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b="1" dirty="0">
                  <a:solidFill>
                    <a:prstClr val="white"/>
                  </a:solidFill>
                  <a:latin typeface="Calibri"/>
                </a:rPr>
                <a:t>СФЕРА ТРУДА</a:t>
              </a:r>
            </a:p>
          </p:txBody>
        </p:sp>
        <p:cxnSp>
          <p:nvCxnSpPr>
            <p:cNvPr id="25" name="Прямая соединительная линия 24"/>
            <p:cNvCxnSpPr>
              <a:stCxn id="15" idx="1"/>
            </p:cNvCxnSpPr>
            <p:nvPr/>
          </p:nvCxnSpPr>
          <p:spPr>
            <a:xfrm flipH="1">
              <a:off x="9195544" y="3780000"/>
              <a:ext cx="210868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0" name="Скругленный прямоугольник 39"/>
            <p:cNvSpPr/>
            <p:nvPr/>
          </p:nvSpPr>
          <p:spPr>
            <a:xfrm>
              <a:off x="9406412" y="5664171"/>
              <a:ext cx="2520000" cy="576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b="1" dirty="0">
                  <a:solidFill>
                    <a:prstClr val="white"/>
                  </a:solidFill>
                  <a:latin typeface="Calibri"/>
                </a:rPr>
                <a:t>СФЕРА ОБРАЗОВАНИЯ</a:t>
              </a: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 flipH="1">
              <a:off x="8023490" y="4555851"/>
              <a:ext cx="409043" cy="1156766"/>
            </a:xfrm>
            <a:prstGeom prst="straightConnector1">
              <a:avLst/>
            </a:prstGeom>
            <a:ln w="57150">
              <a:solidFill>
                <a:schemeClr val="accent3">
                  <a:lumMod val="75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>
              <a:off x="8618695" y="4490799"/>
              <a:ext cx="1186487" cy="1221818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578" name="Picture 2" descr="https://t4.ftcdn.net/jpg/00/49/95/35/160_F_49953566_2cODoulCIhJNm49JHg16MIpzUbAma6QS.jp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0872674" y="4118698"/>
              <a:ext cx="1053738" cy="744202"/>
            </a:xfrm>
            <a:prstGeom prst="rect">
              <a:avLst/>
            </a:prstGeom>
            <a:noFill/>
          </p:spPr>
        </p:pic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0190751" y="1370989"/>
              <a:ext cx="539017" cy="516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087480" y="2633862"/>
              <a:ext cx="655739" cy="638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230188"/>
            <a:ext cx="2228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gradFill flip="none" rotWithShape="1">
            <a:gsLst>
              <a:gs pos="0">
                <a:srgbClr val="0E278A"/>
              </a:gs>
              <a:gs pos="83000">
                <a:srgbClr val="050D3F"/>
              </a:gs>
            </a:gsLst>
            <a:lin ang="55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8" name="Изображение 15" descr="ETU_main_logo_GoldHorizont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203294"/>
            <a:ext cx="21605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Изображение 5" descr="Gold_838887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1"/>
          <a:stretch>
            <a:fillRect/>
          </a:stretch>
        </p:blipFill>
        <p:spPr bwMode="auto">
          <a:xfrm>
            <a:off x="8688388" y="894417"/>
            <a:ext cx="35036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Название 1"/>
          <p:cNvSpPr txBox="1">
            <a:spLocks/>
          </p:cNvSpPr>
          <p:nvPr/>
        </p:nvSpPr>
        <p:spPr bwMode="auto">
          <a:xfrm>
            <a:off x="-1" y="142388"/>
            <a:ext cx="6592989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b="1" dirty="0">
                <a:solidFill>
                  <a:schemeClr val="bg1"/>
                </a:solidFill>
                <a:cs typeface="+mn-cs"/>
              </a:rPr>
              <a:t>НАЦИОНАЛЬНАЯ СИСТЕМА КВАЛИФИКАЦИЙ РОССИИ</a:t>
            </a:r>
          </a:p>
        </p:txBody>
      </p:sp>
    </p:spTree>
    <p:extLst>
      <p:ext uri="{BB962C8B-B14F-4D97-AF65-F5344CB8AC3E}">
        <p14:creationId xmlns:p14="http://schemas.microsoft.com/office/powerpoint/2010/main" val="100067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85" y="-236"/>
            <a:ext cx="12192000" cy="908050"/>
          </a:xfrm>
          <a:prstGeom prst="rect">
            <a:avLst/>
          </a:prstGeom>
          <a:gradFill flip="none" rotWithShape="1">
            <a:gsLst>
              <a:gs pos="0">
                <a:srgbClr val="0E278A"/>
              </a:gs>
              <a:gs pos="83000">
                <a:srgbClr val="050D3F"/>
              </a:gs>
            </a:gsLst>
            <a:lin ang="55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461" y="1978069"/>
            <a:ext cx="4140686" cy="23037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68195" y="4428269"/>
            <a:ext cx="3713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4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ОСНОВНЫЕ ПРОЦЕССЫ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86463" y="1778232"/>
            <a:ext cx="6316394" cy="11676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РАЗРАБОТКА И УТВЕРЖДЕНИЕ ПРОФЕССИОНАЛЬНЫХ СТАНДАРТОВ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6463" y="3155079"/>
            <a:ext cx="6316394" cy="9706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ПРИМЕНЕНИЕ ПРОФЕССИОНАЛЬНЫХ СТАНДАРТОВ        В СФЕРЕ ТРУДА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6463" y="4301946"/>
            <a:ext cx="6316394" cy="8968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ПРИМЕНЕНИЕ ПРОФЕССИОНАЛЬНЫХ СТАНДАРТОВ       В СФЕРЕ ОЦЕНКИ КВАЛИФИКАЦИИ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6463" y="5393476"/>
            <a:ext cx="6316394" cy="104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ПРИМЕНЕНИЕ ПРОФЕССИОНАЛЬНЫХ СТАНДАРТОВ      В СФЕРЕ ОБРАЗОВАНИЯ И ОБУЧЕНИЯ</a:t>
            </a:r>
          </a:p>
        </p:txBody>
      </p:sp>
      <p:cxnSp>
        <p:nvCxnSpPr>
          <p:cNvPr id="13" name="Прямая со стрелкой 12"/>
          <p:cNvCxnSpPr>
            <a:endCxn id="8" idx="1"/>
          </p:cNvCxnSpPr>
          <p:nvPr/>
        </p:nvCxnSpPr>
        <p:spPr>
          <a:xfrm flipV="1">
            <a:off x="4882067" y="2362042"/>
            <a:ext cx="704397" cy="400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9" idx="1"/>
          </p:cNvCxnSpPr>
          <p:nvPr/>
        </p:nvCxnSpPr>
        <p:spPr>
          <a:xfrm flipV="1">
            <a:off x="5150363" y="3640414"/>
            <a:ext cx="436100" cy="1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0" idx="1"/>
          </p:cNvCxnSpPr>
          <p:nvPr/>
        </p:nvCxnSpPr>
        <p:spPr>
          <a:xfrm>
            <a:off x="5150363" y="4523587"/>
            <a:ext cx="436100" cy="2268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1" idx="1"/>
          </p:cNvCxnSpPr>
          <p:nvPr/>
        </p:nvCxnSpPr>
        <p:spPr>
          <a:xfrm>
            <a:off x="4700197" y="5004196"/>
            <a:ext cx="886266" cy="9133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Название 1"/>
          <p:cNvSpPr txBox="1">
            <a:spLocks/>
          </p:cNvSpPr>
          <p:nvPr/>
        </p:nvSpPr>
        <p:spPr bwMode="auto">
          <a:xfrm>
            <a:off x="785" y="147242"/>
            <a:ext cx="824741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2400" b="1" dirty="0">
                <a:solidFill>
                  <a:schemeClr val="bg1"/>
                </a:solidFill>
                <a:latin typeface="Arial" pitchFamily="34" charset="0"/>
              </a:rPr>
              <a:t>НАЦИОНАЛЬНАЯ СИСТЕМА КВАЛИФИКАЦИЙ</a:t>
            </a:r>
          </a:p>
        </p:txBody>
      </p:sp>
      <p:pic>
        <p:nvPicPr>
          <p:cNvPr id="15" name="Изображение 15" descr="ETU_main_logo_Gold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88" y="273447"/>
            <a:ext cx="21605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Изображение 5" descr="Gold_838887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1"/>
          <a:stretch>
            <a:fillRect/>
          </a:stretch>
        </p:blipFill>
        <p:spPr bwMode="auto">
          <a:xfrm>
            <a:off x="8689173" y="898599"/>
            <a:ext cx="35036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8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Скругленный прямоугольник 62"/>
          <p:cNvSpPr/>
          <p:nvPr/>
        </p:nvSpPr>
        <p:spPr>
          <a:xfrm>
            <a:off x="9698771" y="3763110"/>
            <a:ext cx="2397599" cy="28979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Трапеция 25"/>
          <p:cNvSpPr/>
          <p:nvPr/>
        </p:nvSpPr>
        <p:spPr>
          <a:xfrm>
            <a:off x="3565588" y="5040001"/>
            <a:ext cx="3893284" cy="1420837"/>
          </a:xfrm>
          <a:prstGeom prst="trapezoid">
            <a:avLst>
              <a:gd name="adj" fmla="val 398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Трапеция 26"/>
          <p:cNvSpPr/>
          <p:nvPr/>
        </p:nvSpPr>
        <p:spPr>
          <a:xfrm>
            <a:off x="4141588" y="3566704"/>
            <a:ext cx="2772000" cy="1477108"/>
          </a:xfrm>
          <a:prstGeom prst="trapezoid">
            <a:avLst>
              <a:gd name="adj" fmla="val 39286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4717588" y="1590192"/>
            <a:ext cx="1620000" cy="197651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Равнобедренный треугольник 74"/>
          <p:cNvSpPr/>
          <p:nvPr/>
        </p:nvSpPr>
        <p:spPr>
          <a:xfrm>
            <a:off x="3580946" y="1609800"/>
            <a:ext cx="3893284" cy="4874458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813589" y="1898638"/>
            <a:ext cx="4282781" cy="14072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3085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2081386" y="3566705"/>
            <a:ext cx="2727884" cy="1964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520900" y="921434"/>
            <a:ext cx="2335237" cy="5767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800" b="1" dirty="0">
                <a:solidFill>
                  <a:prstClr val="white"/>
                </a:solidFill>
                <a:latin typeface="Calibri"/>
              </a:rPr>
              <a:t>КОНТЕНТ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67363" y="921434"/>
            <a:ext cx="2335237" cy="5767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b="1" dirty="0">
                <a:solidFill>
                  <a:prstClr val="white"/>
                </a:solidFill>
                <a:latin typeface="Calibri"/>
              </a:rPr>
              <a:t>ОРГАНИЗАЦИОННАЯСТРУКТУРА</a:t>
            </a:r>
          </a:p>
        </p:txBody>
      </p:sp>
      <p:sp>
        <p:nvSpPr>
          <p:cNvPr id="15" name="Трапеция 14"/>
          <p:cNvSpPr/>
          <p:nvPr/>
        </p:nvSpPr>
        <p:spPr>
          <a:xfrm>
            <a:off x="915986" y="5240218"/>
            <a:ext cx="3893284" cy="1420837"/>
          </a:xfrm>
          <a:prstGeom prst="trapezoid">
            <a:avLst>
              <a:gd name="adj" fmla="val 39851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800" b="1" dirty="0">
                <a:solidFill>
                  <a:prstClr val="white"/>
                </a:solidFill>
                <a:latin typeface="Calibri"/>
              </a:rPr>
              <a:t>КВАЛИФИКАЦИИ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64" y="5507947"/>
            <a:ext cx="899548" cy="90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6494" y="3713846"/>
            <a:ext cx="1362466" cy="109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8947" y="1928746"/>
            <a:ext cx="763905" cy="133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единительная линия 29"/>
          <p:cNvCxnSpPr>
            <a:stCxn id="18" idx="4"/>
          </p:cNvCxnSpPr>
          <p:nvPr/>
        </p:nvCxnSpPr>
        <p:spPr>
          <a:xfrm flipV="1">
            <a:off x="4809271" y="6464650"/>
            <a:ext cx="2715067" cy="1964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681786" y="3566704"/>
            <a:ext cx="2655803" cy="1964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254432" y="5043813"/>
            <a:ext cx="2695157" cy="1964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Равнобедренный треугольник 17"/>
          <p:cNvSpPr/>
          <p:nvPr/>
        </p:nvSpPr>
        <p:spPr>
          <a:xfrm>
            <a:off x="915986" y="1786596"/>
            <a:ext cx="3893284" cy="4874458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52755" y="2704931"/>
            <a:ext cx="15496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000" b="1" dirty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НАЦИОНАЛЬНЫЙ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000" b="1" dirty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СОВЕТ ПРИ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000" b="1" dirty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ПРЕЗИДЕНТЕ РФ ПО ПРОФЕССИОНАЛЬНЫМ КВАЛИФИКАЦИЯМ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67362" y="3635181"/>
            <a:ext cx="2320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ОТРАСЛЕВЫЕ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СОВЕТЫ  ПО ПРОФЕССИОНАЛЬНЫМ КВАЛИФИКАЦИЯМ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29136" y="5507946"/>
            <a:ext cx="2320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solidFill>
                  <a:srgbClr val="39471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ЦЕНТРЫ ОЦЕНКИ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solidFill>
                  <a:srgbClr val="39471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КВАЛИФИКАЦИЙ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33589" y="4712399"/>
            <a:ext cx="30456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00" b="1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АККРЕДИТУЮЩИЕ ОРГАНИЗАЦИИ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514878" y="3420000"/>
            <a:ext cx="212271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600" b="1" dirty="0">
                <a:solidFill>
                  <a:prstClr val="white"/>
                </a:solidFill>
                <a:latin typeface="Calibri"/>
              </a:rPr>
              <a:t>ИНСТРУМЕНТЫ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9877109" y="2022605"/>
            <a:ext cx="2142831" cy="109473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b="1" dirty="0">
                <a:solidFill>
                  <a:prstClr val="white"/>
                </a:solidFill>
                <a:latin typeface="Calibri"/>
              </a:rPr>
              <a:t>СИСТЕМА ПОДГОТОВКИ КАДРОВ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9877109" y="4047030"/>
            <a:ext cx="2142831" cy="133073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solidFill>
                  <a:prstClr val="white"/>
                </a:solidFill>
                <a:latin typeface="Calibri"/>
              </a:rPr>
              <a:t>УПРАВЛЕНИЕ ПЕРСОНАЛОМ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109122" y="2051299"/>
            <a:ext cx="158964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b="1" dirty="0">
                <a:solidFill>
                  <a:prstClr val="white"/>
                </a:solidFill>
                <a:latin typeface="Calibri"/>
              </a:rPr>
              <a:t>ФГОС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109123" y="2594115"/>
            <a:ext cx="158964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400" b="1" dirty="0">
                <a:solidFill>
                  <a:prstClr val="white"/>
                </a:solidFill>
                <a:latin typeface="Calibri"/>
              </a:rPr>
              <a:t>Образовательные программы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045922" y="5507946"/>
            <a:ext cx="1589649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400" b="1" dirty="0">
                <a:solidFill>
                  <a:prstClr val="white"/>
                </a:solidFill>
                <a:latin typeface="Calibri"/>
              </a:rPr>
              <a:t>Должностные инструкции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045922" y="6156873"/>
            <a:ext cx="1589649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400" b="1" dirty="0">
                <a:solidFill>
                  <a:prstClr val="white"/>
                </a:solidFill>
                <a:latin typeface="Calibri"/>
              </a:rPr>
              <a:t>Локальные акты</a:t>
            </a:r>
          </a:p>
        </p:txBody>
      </p:sp>
      <p:sp>
        <p:nvSpPr>
          <p:cNvPr id="70" name="Овал 69"/>
          <p:cNvSpPr/>
          <p:nvPr/>
        </p:nvSpPr>
        <p:spPr>
          <a:xfrm>
            <a:off x="6841807" y="3923745"/>
            <a:ext cx="2376352" cy="93484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400" b="1" dirty="0">
                <a:solidFill>
                  <a:srgbClr val="003085"/>
                </a:solidFill>
                <a:latin typeface="Calibri"/>
              </a:rPr>
              <a:t>Профессионально-общественная аккредитация программ</a:t>
            </a:r>
          </a:p>
        </p:txBody>
      </p:sp>
      <p:sp>
        <p:nvSpPr>
          <p:cNvPr id="71" name="Овал 70"/>
          <p:cNvSpPr/>
          <p:nvPr/>
        </p:nvSpPr>
        <p:spPr>
          <a:xfrm>
            <a:off x="7189816" y="4858594"/>
            <a:ext cx="2508956" cy="995025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b="1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Независимая оценка квалификации</a:t>
            </a:r>
          </a:p>
        </p:txBody>
      </p:sp>
      <p:cxnSp>
        <p:nvCxnSpPr>
          <p:cNvPr id="74" name="Прямая соединительная линия 73"/>
          <p:cNvCxnSpPr>
            <a:endCxn id="71" idx="2"/>
          </p:cNvCxnSpPr>
          <p:nvPr/>
        </p:nvCxnSpPr>
        <p:spPr>
          <a:xfrm flipV="1">
            <a:off x="7060884" y="5356106"/>
            <a:ext cx="128932" cy="90482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endCxn id="70" idx="3"/>
          </p:cNvCxnSpPr>
          <p:nvPr/>
        </p:nvCxnSpPr>
        <p:spPr>
          <a:xfrm flipV="1">
            <a:off x="6841808" y="4721688"/>
            <a:ext cx="348009" cy="19730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cxnSpLocks/>
          </p:cNvCxnSpPr>
          <p:nvPr/>
        </p:nvCxnSpPr>
        <p:spPr>
          <a:xfrm>
            <a:off x="3856136" y="5076001"/>
            <a:ext cx="6020972" cy="107667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4033588" y="6309272"/>
            <a:ext cx="5995920" cy="17498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flipH="1">
            <a:off x="8939561" y="3305909"/>
            <a:ext cx="278600" cy="932263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H="1">
            <a:off x="9218161" y="3305908"/>
            <a:ext cx="480611" cy="1737904"/>
          </a:xfrm>
          <a:prstGeom prst="straightConnector1">
            <a:avLst/>
          </a:prstGeom>
          <a:ln w="38100">
            <a:solidFill>
              <a:srgbClr val="92D050"/>
            </a:solidFill>
            <a:prstDash val="dash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H="1" flipV="1">
            <a:off x="9370562" y="5240217"/>
            <a:ext cx="506547" cy="657406"/>
          </a:xfrm>
          <a:prstGeom prst="straightConnector1">
            <a:avLst/>
          </a:prstGeom>
          <a:ln w="38100">
            <a:solidFill>
              <a:srgbClr val="92D050"/>
            </a:solidFill>
            <a:prstDash val="dash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435834" y="1158867"/>
            <a:ext cx="395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инструмент согласования спроса и предложения на квалификации</a:t>
            </a:r>
          </a:p>
        </p:txBody>
      </p:sp>
      <p:sp>
        <p:nvSpPr>
          <p:cNvPr id="6" name="Параллелограмм 5"/>
          <p:cNvSpPr/>
          <p:nvPr/>
        </p:nvSpPr>
        <p:spPr>
          <a:xfrm rot="4071058">
            <a:off x="3145321" y="1458626"/>
            <a:ext cx="2899928" cy="2462469"/>
          </a:xfrm>
          <a:prstGeom prst="parallelogram">
            <a:avLst>
              <a:gd name="adj" fmla="val 31885"/>
            </a:avLst>
          </a:prstGeom>
          <a:solidFill>
            <a:srgbClr val="F2DCDB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Параллелограмм 50"/>
          <p:cNvSpPr/>
          <p:nvPr/>
        </p:nvSpPr>
        <p:spPr>
          <a:xfrm rot="4071058">
            <a:off x="4083168" y="3129791"/>
            <a:ext cx="2333370" cy="2534870"/>
          </a:xfrm>
          <a:prstGeom prst="parallelogram">
            <a:avLst>
              <a:gd name="adj" fmla="val 33485"/>
            </a:avLst>
          </a:prstGeom>
          <a:solidFill>
            <a:srgbClr val="215968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Параллелограмм 51"/>
          <p:cNvSpPr/>
          <p:nvPr/>
        </p:nvSpPr>
        <p:spPr>
          <a:xfrm rot="4071058">
            <a:off x="4724235" y="4592625"/>
            <a:ext cx="2333370" cy="2534870"/>
          </a:xfrm>
          <a:prstGeom prst="parallelogram">
            <a:avLst>
              <a:gd name="adj" fmla="val 33485"/>
            </a:avLst>
          </a:prstGeom>
          <a:solidFill>
            <a:srgbClr val="4F6228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Параллелограмм 53"/>
          <p:cNvSpPr/>
          <p:nvPr/>
        </p:nvSpPr>
        <p:spPr>
          <a:xfrm rot="21226574">
            <a:off x="1934043" y="1783049"/>
            <a:ext cx="3733116" cy="1952440"/>
          </a:xfrm>
          <a:prstGeom prst="parallelogram">
            <a:avLst>
              <a:gd name="adj" fmla="val 56835"/>
            </a:avLst>
          </a:prstGeom>
          <a:solidFill>
            <a:srgbClr val="F2DCDB">
              <a:alpha val="8509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2093597" y="1762137"/>
            <a:ext cx="1549667" cy="1976513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81387" y="2901335"/>
            <a:ext cx="15496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РАМКИ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(УРОВНИ)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400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квалификаций</a:t>
            </a:r>
          </a:p>
        </p:txBody>
      </p:sp>
      <p:sp>
        <p:nvSpPr>
          <p:cNvPr id="16" name="Трапеция 15"/>
          <p:cNvSpPr/>
          <p:nvPr/>
        </p:nvSpPr>
        <p:spPr>
          <a:xfrm>
            <a:off x="1477588" y="3763109"/>
            <a:ext cx="2772000" cy="1477108"/>
          </a:xfrm>
          <a:prstGeom prst="trapezoid">
            <a:avLst>
              <a:gd name="adj" fmla="val 39286"/>
            </a:avLst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2222" y="4533795"/>
            <a:ext cx="28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ПРОФЕССИОНАЛЬНЫЕ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1" lang="ru-RU" sz="2400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СТАНДАРТЫ</a:t>
            </a:r>
          </a:p>
        </p:txBody>
      </p:sp>
      <p:sp>
        <p:nvSpPr>
          <p:cNvPr id="64" name="Дуга 63"/>
          <p:cNvSpPr/>
          <p:nvPr/>
        </p:nvSpPr>
        <p:spPr>
          <a:xfrm rot="21360930">
            <a:off x="3602312" y="1784954"/>
            <a:ext cx="5176807" cy="3893510"/>
          </a:xfrm>
          <a:prstGeom prst="arc">
            <a:avLst>
              <a:gd name="adj1" fmla="val 11070658"/>
              <a:gd name="adj2" fmla="val 19589609"/>
            </a:avLst>
          </a:prstGeom>
          <a:ln w="38100"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2" name="Прямая соединительная линия 31"/>
          <p:cNvCxnSpPr>
            <a:stCxn id="18" idx="0"/>
            <a:endCxn id="28" idx="0"/>
          </p:cNvCxnSpPr>
          <p:nvPr/>
        </p:nvCxnSpPr>
        <p:spPr>
          <a:xfrm flipV="1">
            <a:off x="2862628" y="1590192"/>
            <a:ext cx="2664960" cy="1964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gradFill flip="none" rotWithShape="1">
            <a:gsLst>
              <a:gs pos="0">
                <a:srgbClr val="0E278A"/>
              </a:gs>
              <a:gs pos="83000">
                <a:srgbClr val="050D3F"/>
              </a:gs>
            </a:gsLst>
            <a:lin ang="55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5" name="Изображение 15" descr="ETU_main_logo_GoldHorizont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246063"/>
            <a:ext cx="21605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Изображение 5" descr="Gold_838887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1"/>
          <a:stretch>
            <a:fillRect/>
          </a:stretch>
        </p:blipFill>
        <p:spPr bwMode="auto">
          <a:xfrm>
            <a:off x="8688388" y="908050"/>
            <a:ext cx="35036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азвание 1"/>
          <p:cNvSpPr txBox="1">
            <a:spLocks/>
          </p:cNvSpPr>
          <p:nvPr/>
        </p:nvSpPr>
        <p:spPr bwMode="auto">
          <a:xfrm>
            <a:off x="17883" y="122206"/>
            <a:ext cx="824741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2400" b="1" dirty="0">
                <a:solidFill>
                  <a:schemeClr val="bg1"/>
                </a:solidFill>
                <a:latin typeface="Arial" pitchFamily="34" charset="0"/>
              </a:rPr>
              <a:t>НАЦИОНАЛЬНАЯ СИСТЕМА КВАЛИФИКАЦИЙ</a:t>
            </a:r>
          </a:p>
        </p:txBody>
      </p:sp>
    </p:spTree>
    <p:extLst>
      <p:ext uri="{BB962C8B-B14F-4D97-AF65-F5344CB8AC3E}">
        <p14:creationId xmlns:p14="http://schemas.microsoft.com/office/powerpoint/2010/main" val="19913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араллелограмм 51"/>
          <p:cNvSpPr/>
          <p:nvPr/>
        </p:nvSpPr>
        <p:spPr>
          <a:xfrm rot="4071058">
            <a:off x="4724235" y="4592625"/>
            <a:ext cx="2333370" cy="2534870"/>
          </a:xfrm>
          <a:prstGeom prst="parallelogram">
            <a:avLst>
              <a:gd name="adj" fmla="val 33485"/>
            </a:avLst>
          </a:prstGeom>
          <a:solidFill>
            <a:srgbClr val="4F6228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gradFill flip="none" rotWithShape="1">
            <a:gsLst>
              <a:gs pos="0">
                <a:srgbClr val="0E278A"/>
              </a:gs>
              <a:gs pos="83000">
                <a:srgbClr val="050D3F"/>
              </a:gs>
            </a:gsLst>
            <a:lin ang="55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5" name="Изображение 15" descr="ETU_main_logo_GoldHorizont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246063"/>
            <a:ext cx="21605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азвание 1"/>
          <p:cNvSpPr txBox="1">
            <a:spLocks/>
          </p:cNvSpPr>
          <p:nvPr/>
        </p:nvSpPr>
        <p:spPr bwMode="auto">
          <a:xfrm>
            <a:off x="17883" y="122206"/>
            <a:ext cx="824741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2400" b="1" dirty="0">
                <a:solidFill>
                  <a:schemeClr val="bg1"/>
                </a:solidFill>
                <a:latin typeface="Arial" pitchFamily="34" charset="0"/>
              </a:rPr>
              <a:t>НАЦИОНАЛЬНАЯ СИСТЕМА КВАЛИФИКАЦИЙ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44" y="1030256"/>
            <a:ext cx="10474138" cy="5699163"/>
          </a:xfrm>
          <a:prstGeom prst="rect">
            <a:avLst/>
          </a:prstGeom>
        </p:spPr>
      </p:pic>
      <p:pic>
        <p:nvPicPr>
          <p:cNvPr id="65" name="Изображение 5" descr="Gold_838887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1"/>
          <a:stretch>
            <a:fillRect/>
          </a:stretch>
        </p:blipFill>
        <p:spPr bwMode="auto">
          <a:xfrm>
            <a:off x="8688388" y="908050"/>
            <a:ext cx="35036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6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Работодатели: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актуализируют набор компетенций, определяющий квалификацию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Образовательные организации: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формируют траекторию получения компетенций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gradFill flip="none" rotWithShape="1">
            <a:gsLst>
              <a:gs pos="0">
                <a:srgbClr val="0E278A"/>
              </a:gs>
              <a:gs pos="83000">
                <a:srgbClr val="050D3F"/>
              </a:gs>
            </a:gsLst>
            <a:lin ang="55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Изображение 15" descr="ETU_main_logo_GoldHorizont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246063"/>
            <a:ext cx="21605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Изображение 5" descr="Gold_838887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1"/>
          <a:stretch>
            <a:fillRect/>
          </a:stretch>
        </p:blipFill>
        <p:spPr bwMode="auto">
          <a:xfrm>
            <a:off x="8688388" y="908050"/>
            <a:ext cx="35036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0" y="246063"/>
            <a:ext cx="4206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cap="all" dirty="0">
                <a:solidFill>
                  <a:schemeClr val="bg1"/>
                </a:solidFill>
              </a:rPr>
              <a:t>Зона ответственности </a:t>
            </a:r>
          </a:p>
        </p:txBody>
      </p:sp>
    </p:spTree>
    <p:extLst>
      <p:ext uri="{BB962C8B-B14F-4D97-AF65-F5344CB8AC3E}">
        <p14:creationId xmlns:p14="http://schemas.microsoft.com/office/powerpoint/2010/main" val="3394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gradFill flip="none" rotWithShape="1">
            <a:gsLst>
              <a:gs pos="0">
                <a:srgbClr val="0E278A"/>
              </a:gs>
              <a:gs pos="83000">
                <a:srgbClr val="050D3F"/>
              </a:gs>
            </a:gsLst>
            <a:lin ang="55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9220" name="Изображение 15" descr="ETU_main_logo_Gold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246063"/>
            <a:ext cx="21605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Изображение 5" descr="Gold_838887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1"/>
          <a:stretch>
            <a:fillRect/>
          </a:stretch>
        </p:blipFill>
        <p:spPr bwMode="auto">
          <a:xfrm>
            <a:off x="8688388" y="908050"/>
            <a:ext cx="35036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14170" y="1697897"/>
            <a:ext cx="2453009" cy="622190"/>
            <a:chOff x="302114" y="2234754"/>
            <a:chExt cx="2092970" cy="90447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02114" y="2234754"/>
              <a:ext cx="2092970" cy="90447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7368" y="2413664"/>
              <a:ext cx="1872208" cy="536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/>
                <a:t>наноиндустрия</a:t>
              </a:r>
              <a:endParaRPr lang="ru-RU" b="1" dirty="0"/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10707869" y="1757773"/>
            <a:ext cx="1232000" cy="42484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9756432" y="3359823"/>
            <a:ext cx="3134875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Национальная система квалификаций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407362" y="2386988"/>
            <a:ext cx="2459817" cy="622190"/>
            <a:chOff x="302114" y="2234754"/>
            <a:chExt cx="2092970" cy="904473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02114" y="2234754"/>
              <a:ext cx="2092970" cy="90447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7368" y="2413664"/>
              <a:ext cx="1872208" cy="536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электроэнергетика</a:t>
              </a:r>
              <a:endParaRPr lang="ru-RU" b="1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88236" y="4642376"/>
            <a:ext cx="2453009" cy="622190"/>
            <a:chOff x="302114" y="2234754"/>
            <a:chExt cx="2092970" cy="904473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302114" y="2234754"/>
              <a:ext cx="2092970" cy="90447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7368" y="2413664"/>
              <a:ext cx="1872208" cy="536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машиностроение</a:t>
              </a:r>
              <a:endParaRPr lang="ru-RU" b="1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86727" y="3901320"/>
            <a:ext cx="2453009" cy="622190"/>
            <a:chOff x="302114" y="2234754"/>
            <a:chExt cx="2092970" cy="904473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02114" y="2234754"/>
              <a:ext cx="2092970" cy="90447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7368" y="2413664"/>
              <a:ext cx="1872208" cy="536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судостроение</a:t>
              </a:r>
              <a:endParaRPr lang="ru-RU" b="1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14170" y="3068647"/>
            <a:ext cx="2454595" cy="757130"/>
            <a:chOff x="300761" y="2178996"/>
            <a:chExt cx="2094323" cy="110063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302114" y="2234754"/>
              <a:ext cx="2092970" cy="102520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0761" y="2178996"/>
              <a:ext cx="1978815" cy="1100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 smtClean="0"/>
                <a:t>телекоммуникации, связи и радиотехника</a:t>
              </a:r>
              <a:endParaRPr lang="ru-RU" b="1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990537" y="1697897"/>
            <a:ext cx="2453009" cy="622190"/>
            <a:chOff x="302114" y="2234754"/>
            <a:chExt cx="2092970" cy="904473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302114" y="2234754"/>
              <a:ext cx="2092970" cy="90447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07368" y="2413664"/>
              <a:ext cx="1872208" cy="536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атомная энергетика</a:t>
              </a:r>
              <a:endParaRPr lang="ru-RU" b="1" dirty="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990539" y="2392558"/>
            <a:ext cx="2453009" cy="622190"/>
            <a:chOff x="302114" y="2234754"/>
            <a:chExt cx="2092970" cy="90447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302114" y="2234754"/>
              <a:ext cx="2092970" cy="90447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7368" y="2413664"/>
              <a:ext cx="1872208" cy="536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ракетная техника</a:t>
              </a:r>
              <a:endParaRPr lang="ru-RU" b="1" dirty="0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986950" y="3066079"/>
            <a:ext cx="2453009" cy="622190"/>
            <a:chOff x="302114" y="2234754"/>
            <a:chExt cx="2092970" cy="904473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302114" y="2234754"/>
              <a:ext cx="2092970" cy="90447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07368" y="2413664"/>
              <a:ext cx="1872208" cy="536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ж/д транспорт</a:t>
              </a:r>
              <a:endParaRPr lang="ru-RU" b="1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986950" y="3739600"/>
            <a:ext cx="2453009" cy="622190"/>
            <a:chOff x="302114" y="2234754"/>
            <a:chExt cx="2092970" cy="904473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302114" y="2234754"/>
              <a:ext cx="2092970" cy="90447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07368" y="2413664"/>
              <a:ext cx="1872208" cy="536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образование</a:t>
              </a:r>
              <a:endParaRPr lang="ru-RU" b="1" dirty="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2990538" y="4413320"/>
            <a:ext cx="2453009" cy="622190"/>
            <a:chOff x="302114" y="2234754"/>
            <a:chExt cx="2092970" cy="904473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302114" y="2234754"/>
              <a:ext cx="2092970" cy="90447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chemeClr val="tx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2114" y="2413664"/>
              <a:ext cx="1977462" cy="536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автомобилестроение</a:t>
              </a:r>
              <a:endParaRPr lang="ru-RU" b="1" dirty="0"/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158448" y="1200150"/>
            <a:ext cx="6745311" cy="5562660"/>
          </a:xfrm>
          <a:prstGeom prst="roundRect">
            <a:avLst>
              <a:gd name="adj" fmla="val 48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58448" y="1252624"/>
            <a:ext cx="6101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СПК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24" name="Двойная стрелка влево/вправо 23"/>
          <p:cNvSpPr/>
          <p:nvPr/>
        </p:nvSpPr>
        <p:spPr>
          <a:xfrm>
            <a:off x="7057938" y="1701541"/>
            <a:ext cx="3495752" cy="4248472"/>
          </a:xfrm>
          <a:prstGeom prst="leftRightArrow">
            <a:avLst>
              <a:gd name="adj1" fmla="val 60880"/>
              <a:gd name="adj2" fmla="val 244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450099" y="3405609"/>
            <a:ext cx="2942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/>
                </a:solidFill>
              </a:rPr>
              <a:t>РАЗРАБОТКА ПС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/>
                </a:solidFill>
              </a:rPr>
              <a:t>ПОДГОТОВКА КАДРОВ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/>
                </a:solidFill>
              </a:rPr>
              <a:t>НЕЗАВИСИМАЯ ОЦЕНКА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223" name="Название 7"/>
          <p:cNvSpPr txBox="1">
            <a:spLocks/>
          </p:cNvSpPr>
          <p:nvPr/>
        </p:nvSpPr>
        <p:spPr bwMode="auto">
          <a:xfrm>
            <a:off x="47625" y="45042"/>
            <a:ext cx="9432925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ВЗАИМОДЕЙСТВИЕ ВУЗОВ С ВЫСОКОТЕХНОЛОГИЧНЫМИ СЕГМЕНТАМИ НАЦИОНАЛЬНОЙ СИСТЕМЫ КВАЛИФИКАЦИЙ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80717" y="5373658"/>
            <a:ext cx="2453009" cy="6221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17604" y="5383432"/>
            <a:ext cx="2194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</a:t>
            </a:r>
            <a:r>
              <a:rPr lang="ru-RU" b="1" dirty="0" smtClean="0"/>
              <a:t>нформационные технологии</a:t>
            </a:r>
            <a:endParaRPr lang="ru-RU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023280" y="5038422"/>
            <a:ext cx="2194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</a:t>
            </a:r>
            <a:r>
              <a:rPr lang="ru-RU" b="1" dirty="0" smtClean="0"/>
              <a:t>ефтегазовый </a:t>
            </a:r>
            <a:r>
              <a:rPr lang="ru-RU" b="1" dirty="0" err="1" smtClean="0"/>
              <a:t>компелкс</a:t>
            </a:r>
            <a:endParaRPr lang="ru-RU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967569" y="5098227"/>
            <a:ext cx="2453009" cy="6221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4928919" y="3709408"/>
            <a:ext cx="2701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ВУЗЫ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азвание 1"/>
          <p:cNvSpPr>
            <a:spLocks noGrp="1"/>
          </p:cNvSpPr>
          <p:nvPr>
            <p:ph type="ctrTitle"/>
          </p:nvPr>
        </p:nvSpPr>
        <p:spPr>
          <a:xfrm>
            <a:off x="915989" y="2413001"/>
            <a:ext cx="10360025" cy="993775"/>
          </a:xfrm>
        </p:spPr>
        <p:txBody>
          <a:bodyPr/>
          <a:lstStyle/>
          <a:p>
            <a:pPr eaLnBrk="1" hangingPunct="1"/>
            <a:r>
              <a:rPr lang="ru-RU" altLang="ru-RU" sz="5000" dirty="0">
                <a:solidFill>
                  <a:schemeClr val="bg1"/>
                </a:solidFill>
                <a:latin typeface="Pancetta Serif Pro SemiBold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8196" name="Название 1"/>
          <p:cNvSpPr txBox="1">
            <a:spLocks/>
          </p:cNvSpPr>
          <p:nvPr/>
        </p:nvSpPr>
        <p:spPr bwMode="auto">
          <a:xfrm>
            <a:off x="955178" y="3675925"/>
            <a:ext cx="10360025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 dirty="0" smtClean="0">
                <a:solidFill>
                  <a:schemeClr val="bg1"/>
                </a:solidFill>
                <a:latin typeface="Pancetta Serif Pro Regular" charset="0"/>
              </a:rPr>
              <a:t>Санкт-Петербург</a:t>
            </a:r>
            <a:endParaRPr kumimoji="0" lang="pl-PL" altLang="ru-RU" sz="2400" dirty="0">
              <a:solidFill>
                <a:schemeClr val="bg1"/>
              </a:solidFill>
              <a:latin typeface="Pancetta Serif Pro Regular" charset="0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 dirty="0" smtClean="0">
                <a:solidFill>
                  <a:schemeClr val="bg1"/>
                </a:solidFill>
                <a:latin typeface="Pancetta Serif Pro Regular" charset="0"/>
              </a:rPr>
              <a:t>ул. Профессора Попова</a:t>
            </a:r>
            <a:r>
              <a:rPr kumimoji="0" lang="pl-PL" altLang="ru-RU" sz="2400" dirty="0" smtClean="0">
                <a:solidFill>
                  <a:schemeClr val="bg1"/>
                </a:solidFill>
                <a:latin typeface="Pancetta Serif Pro Regular" charset="0"/>
              </a:rPr>
              <a:t>, </a:t>
            </a:r>
            <a:r>
              <a:rPr kumimoji="0" lang="ru-RU" altLang="ru-RU" sz="2400" dirty="0" smtClean="0">
                <a:solidFill>
                  <a:schemeClr val="bg1"/>
                </a:solidFill>
                <a:latin typeface="Pancetta Serif Pro Regular" charset="0"/>
              </a:rPr>
              <a:t>5</a:t>
            </a:r>
            <a:endParaRPr kumimoji="0" lang="pl-PL" altLang="ru-RU" sz="2400" dirty="0">
              <a:solidFill>
                <a:schemeClr val="bg1"/>
              </a:solidFill>
              <a:latin typeface="Pancetta Serif Pro Regular" charset="0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pl-PL" altLang="ru-RU" sz="2400" dirty="0">
                <a:solidFill>
                  <a:schemeClr val="bg1"/>
                </a:solidFill>
                <a:latin typeface="Pancetta Serif Pro Regular" charset="0"/>
              </a:rPr>
              <a:t>Тел.: +7 </a:t>
            </a:r>
            <a:r>
              <a:rPr kumimoji="0" lang="pl-PL" altLang="ru-RU" sz="2400" dirty="0" smtClean="0">
                <a:solidFill>
                  <a:schemeClr val="bg1"/>
                </a:solidFill>
                <a:latin typeface="Pancetta Serif Pro Regular" charset="0"/>
              </a:rPr>
              <a:t>(</a:t>
            </a:r>
            <a:r>
              <a:rPr kumimoji="0" lang="ru-RU" altLang="ru-RU" sz="2400" dirty="0" smtClean="0">
                <a:solidFill>
                  <a:schemeClr val="bg1"/>
                </a:solidFill>
                <a:latin typeface="Pancetta Serif Pro Regular" charset="0"/>
              </a:rPr>
              <a:t>921</a:t>
            </a:r>
            <a:r>
              <a:rPr kumimoji="0" lang="pl-PL" altLang="ru-RU" sz="2400" dirty="0" smtClean="0">
                <a:solidFill>
                  <a:schemeClr val="bg1"/>
                </a:solidFill>
                <a:latin typeface="Pancetta Serif Pro Regular" charset="0"/>
              </a:rPr>
              <a:t>) </a:t>
            </a:r>
            <a:r>
              <a:rPr kumimoji="0" lang="en-US" altLang="ru-RU" sz="2400" dirty="0" smtClean="0">
                <a:solidFill>
                  <a:schemeClr val="bg1"/>
                </a:solidFill>
                <a:latin typeface="Pancetta Serif Pro Regular" charset="0"/>
              </a:rPr>
              <a:t>961</a:t>
            </a:r>
            <a:r>
              <a:rPr kumimoji="0" lang="pl-PL" altLang="ru-RU" sz="2400" dirty="0" smtClean="0">
                <a:solidFill>
                  <a:schemeClr val="bg1"/>
                </a:solidFill>
                <a:latin typeface="Pancetta Serif Pro Regular" charset="0"/>
              </a:rPr>
              <a:t>-</a:t>
            </a:r>
            <a:r>
              <a:rPr kumimoji="0" lang="en-US" altLang="ru-RU" sz="2400" dirty="0" smtClean="0">
                <a:solidFill>
                  <a:schemeClr val="bg1"/>
                </a:solidFill>
                <a:latin typeface="Pancetta Serif Pro Regular" charset="0"/>
              </a:rPr>
              <a:t>29</a:t>
            </a:r>
            <a:r>
              <a:rPr kumimoji="0" lang="pl-PL" altLang="ru-RU" sz="2400" dirty="0" smtClean="0">
                <a:solidFill>
                  <a:schemeClr val="bg1"/>
                </a:solidFill>
                <a:latin typeface="Pancetta Serif Pro Regular" charset="0"/>
              </a:rPr>
              <a:t>-</a:t>
            </a:r>
            <a:r>
              <a:rPr kumimoji="0" lang="en-US" altLang="ru-RU" sz="2400" dirty="0" smtClean="0">
                <a:solidFill>
                  <a:schemeClr val="bg1"/>
                </a:solidFill>
                <a:latin typeface="Pancetta Serif Pro Regular" charset="0"/>
              </a:rPr>
              <a:t>58</a:t>
            </a:r>
            <a:endParaRPr kumimoji="0" lang="pl-PL" altLang="ru-RU" sz="2400" dirty="0">
              <a:solidFill>
                <a:schemeClr val="bg1"/>
              </a:solidFill>
              <a:latin typeface="Pancetta Serif Pro Regular" charset="0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pl-PL" altLang="ru-RU" sz="2400" dirty="0">
                <a:solidFill>
                  <a:schemeClr val="bg1"/>
                </a:solidFill>
                <a:latin typeface="Pancetta Serif Pro Regular" charset="0"/>
              </a:rPr>
              <a:t>E-mail: </a:t>
            </a:r>
            <a:r>
              <a:rPr kumimoji="0" lang="en-US" altLang="ru-RU" sz="2400" dirty="0" err="1" smtClean="0">
                <a:solidFill>
                  <a:schemeClr val="bg1"/>
                </a:solidFill>
                <a:latin typeface="Pancetta Serif Pro Regular" charset="0"/>
              </a:rPr>
              <a:t>agvolkov</a:t>
            </a:r>
            <a:r>
              <a:rPr kumimoji="0" lang="pl-PL" altLang="ru-RU" sz="2400" dirty="0" smtClean="0">
                <a:solidFill>
                  <a:schemeClr val="bg1"/>
                </a:solidFill>
                <a:latin typeface="Pancetta Serif Pro Regular" charset="0"/>
              </a:rPr>
              <a:t>@</a:t>
            </a:r>
            <a:r>
              <a:rPr kumimoji="0" lang="en-US" altLang="ru-RU" sz="2400" dirty="0" err="1" smtClean="0">
                <a:solidFill>
                  <a:schemeClr val="bg1"/>
                </a:solidFill>
                <a:latin typeface="Pancetta Serif Pro Regular" charset="0"/>
              </a:rPr>
              <a:t>etu</a:t>
            </a:r>
            <a:r>
              <a:rPr kumimoji="0" lang="pl-PL" altLang="ru-RU" sz="2400" dirty="0" smtClean="0">
                <a:solidFill>
                  <a:schemeClr val="bg1"/>
                </a:solidFill>
                <a:latin typeface="Pancetta Serif Pro Regular" charset="0"/>
              </a:rPr>
              <a:t>.ru</a:t>
            </a:r>
            <a:endParaRPr kumimoji="0" lang="pl-PL" altLang="ru-RU" sz="2400" dirty="0">
              <a:solidFill>
                <a:schemeClr val="bg1"/>
              </a:solidFill>
              <a:latin typeface="Pancetta Serif Pro Regular" charset="0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pl-PL" altLang="ru-RU" sz="2400" dirty="0" smtClean="0">
                <a:solidFill>
                  <a:schemeClr val="bg1"/>
                </a:solidFill>
                <a:latin typeface="Pancetta Serif Pro Regular" charset="0"/>
              </a:rPr>
              <a:t>www.</a:t>
            </a:r>
            <a:r>
              <a:rPr kumimoji="0" lang="en-US" altLang="ru-RU" sz="2400" dirty="0" err="1" smtClean="0">
                <a:solidFill>
                  <a:schemeClr val="bg1"/>
                </a:solidFill>
                <a:latin typeface="Pancetta Serif Pro Regular" charset="0"/>
              </a:rPr>
              <a:t>eltech</a:t>
            </a:r>
            <a:r>
              <a:rPr kumimoji="0" lang="pl-PL" altLang="ru-RU" sz="2400" dirty="0" smtClean="0">
                <a:solidFill>
                  <a:schemeClr val="bg1"/>
                </a:solidFill>
                <a:latin typeface="Pancetta Serif Pro Regular" charset="0"/>
              </a:rPr>
              <a:t>.ru</a:t>
            </a:r>
            <a:endParaRPr kumimoji="0" lang="ru-RU" altLang="ru-RU" sz="2400" dirty="0">
              <a:solidFill>
                <a:schemeClr val="bg1"/>
              </a:solidFill>
              <a:latin typeface="Pancetta Serif Pr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5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271</Words>
  <Application>Microsoft Office PowerPoint</Application>
  <PresentationFormat>Широкоэкранный</PresentationFormat>
  <Paragraphs>86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Pancetta Serif Pro Regular</vt:lpstr>
      <vt:lpstr>Pancetta Serif Pro SemiBold</vt:lpstr>
      <vt:lpstr>VantaBold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LETI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2 декабря</dc:title>
  <dc:creator>Волков Александр Георгиевич</dc:creator>
  <cp:lastModifiedBy>User1</cp:lastModifiedBy>
  <cp:revision>208</cp:revision>
  <dcterms:created xsi:type="dcterms:W3CDTF">2017-11-29T08:58:54Z</dcterms:created>
  <dcterms:modified xsi:type="dcterms:W3CDTF">2019-12-10T06:55:15Z</dcterms:modified>
</cp:coreProperties>
</file>