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10" r:id="rId2"/>
    <p:sldId id="426" r:id="rId3"/>
    <p:sldId id="425" r:id="rId4"/>
    <p:sldId id="423" r:id="rId5"/>
    <p:sldId id="424" r:id="rId6"/>
    <p:sldId id="383" r:id="rId7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D"/>
    <a:srgbClr val="B9B9B9"/>
    <a:srgbClr val="36B449"/>
    <a:srgbClr val="17375E"/>
    <a:srgbClr val="B9E1FF"/>
    <a:srgbClr val="9FE6FF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1" autoAdjust="0"/>
    <p:restoredTop sz="93818" autoAdjust="0"/>
  </p:normalViewPr>
  <p:slideViewPr>
    <p:cSldViewPr snapToGrid="0">
      <p:cViewPr varScale="1">
        <p:scale>
          <a:sx n="84" d="100"/>
          <a:sy n="84" d="100"/>
        </p:scale>
        <p:origin x="16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16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авел Романов" userId="ce424f7af997b80a" providerId="LiveId" clId="{8075543E-852F-43A8-828D-22C30CA745B4}"/>
    <pc:docChg chg="undo custSel addSld modSld sldOrd">
      <pc:chgData name="Павел Романов" userId="ce424f7af997b80a" providerId="LiveId" clId="{8075543E-852F-43A8-828D-22C30CA745B4}" dt="2025-12-03T12:18:06.731" v="74"/>
      <pc:docMkLst>
        <pc:docMk/>
      </pc:docMkLst>
      <pc:sldChg chg="ord">
        <pc:chgData name="Павел Романов" userId="ce424f7af997b80a" providerId="LiveId" clId="{8075543E-852F-43A8-828D-22C30CA745B4}" dt="2025-12-03T12:17:51.270" v="70"/>
        <pc:sldMkLst>
          <pc:docMk/>
          <pc:sldMk cId="585608144" sldId="406"/>
        </pc:sldMkLst>
      </pc:sldChg>
      <pc:sldChg chg="ord">
        <pc:chgData name="Павел Романов" userId="ce424f7af997b80a" providerId="LiveId" clId="{8075543E-852F-43A8-828D-22C30CA745B4}" dt="2025-12-03T12:18:06.731" v="74"/>
        <pc:sldMkLst>
          <pc:docMk/>
          <pc:sldMk cId="564489477" sldId="407"/>
        </pc:sldMkLst>
      </pc:sldChg>
      <pc:sldChg chg="ord">
        <pc:chgData name="Павел Романов" userId="ce424f7af997b80a" providerId="LiveId" clId="{8075543E-852F-43A8-828D-22C30CA745B4}" dt="2025-12-03T11:45:17.245" v="43"/>
        <pc:sldMkLst>
          <pc:docMk/>
          <pc:sldMk cId="4127520167" sldId="415"/>
        </pc:sldMkLst>
      </pc:sldChg>
      <pc:sldChg chg="modSp mod ord">
        <pc:chgData name="Павел Романов" userId="ce424f7af997b80a" providerId="LiveId" clId="{8075543E-852F-43A8-828D-22C30CA745B4}" dt="2025-12-03T10:36:54.115" v="2"/>
        <pc:sldMkLst>
          <pc:docMk/>
          <pc:sldMk cId="179062927" sldId="418"/>
        </pc:sldMkLst>
        <pc:spChg chg="mod">
          <ac:chgData name="Павел Романов" userId="ce424f7af997b80a" providerId="LiveId" clId="{8075543E-852F-43A8-828D-22C30CA745B4}" dt="2025-12-03T10:32:06.440" v="0" actId="113"/>
          <ac:spMkLst>
            <pc:docMk/>
            <pc:sldMk cId="179062927" sldId="418"/>
            <ac:spMk id="3" creationId="{A7F8EE87-FAD0-4BB1-83C6-5DBA187E7B6B}"/>
          </ac:spMkLst>
        </pc:spChg>
      </pc:sldChg>
      <pc:sldChg chg="modSp mod ord">
        <pc:chgData name="Павел Романов" userId="ce424f7af997b80a" providerId="LiveId" clId="{8075543E-852F-43A8-828D-22C30CA745B4}" dt="2025-12-03T12:10:34.605" v="66"/>
        <pc:sldMkLst>
          <pc:docMk/>
          <pc:sldMk cId="2147374568" sldId="421"/>
        </pc:sldMkLst>
        <pc:picChg chg="mod">
          <ac:chgData name="Павел Романов" userId="ce424f7af997b80a" providerId="LiveId" clId="{8075543E-852F-43A8-828D-22C30CA745B4}" dt="2025-12-03T12:08:57.115" v="64" actId="14100"/>
          <ac:picMkLst>
            <pc:docMk/>
            <pc:sldMk cId="2147374568" sldId="421"/>
            <ac:picMk id="7" creationId="{E117008F-D838-4967-BCC2-13EF4D852EE0}"/>
          </ac:picMkLst>
        </pc:picChg>
        <pc:picChg chg="mod modCrop">
          <ac:chgData name="Павел Романов" userId="ce424f7af997b80a" providerId="LiveId" clId="{8075543E-852F-43A8-828D-22C30CA745B4}" dt="2025-12-03T12:08:49.166" v="63" actId="14100"/>
          <ac:picMkLst>
            <pc:docMk/>
            <pc:sldMk cId="2147374568" sldId="421"/>
            <ac:picMk id="9" creationId="{C29B381B-35F2-4ABD-AF7E-C02D543B4180}"/>
          </ac:picMkLst>
        </pc:picChg>
      </pc:sldChg>
      <pc:sldChg chg="modSp add mod">
        <pc:chgData name="Павел Романов" userId="ce424f7af997b80a" providerId="LiveId" clId="{8075543E-852F-43A8-828D-22C30CA745B4}" dt="2025-12-03T11:03:04.855" v="39" actId="13926"/>
        <pc:sldMkLst>
          <pc:docMk/>
          <pc:sldMk cId="2254446424" sldId="422"/>
        </pc:sldMkLst>
        <pc:spChg chg="mod">
          <ac:chgData name="Павел Романов" userId="ce424f7af997b80a" providerId="LiveId" clId="{8075543E-852F-43A8-828D-22C30CA745B4}" dt="2025-12-03T11:03:04.855" v="39" actId="13926"/>
          <ac:spMkLst>
            <pc:docMk/>
            <pc:sldMk cId="2254446424" sldId="422"/>
            <ac:spMk id="3" creationId="{A7F8EE87-FAD0-4BB1-83C6-5DBA187E7B6B}"/>
          </ac:spMkLst>
        </pc:spChg>
      </pc:sldChg>
      <pc:sldChg chg="modSp add mod ord">
        <pc:chgData name="Павел Романов" userId="ce424f7af997b80a" providerId="LiveId" clId="{8075543E-852F-43A8-828D-22C30CA745B4}" dt="2025-12-03T12:17:48.294" v="68"/>
        <pc:sldMkLst>
          <pc:docMk/>
          <pc:sldMk cId="3278265235" sldId="423"/>
        </pc:sldMkLst>
        <pc:spChg chg="mod">
          <ac:chgData name="Павел Романов" userId="ce424f7af997b80a" providerId="LiveId" clId="{8075543E-852F-43A8-828D-22C30CA745B4}" dt="2025-12-03T12:02:51.670" v="49" actId="123"/>
          <ac:spMkLst>
            <pc:docMk/>
            <pc:sldMk cId="3278265235" sldId="423"/>
            <ac:spMk id="3" creationId="{A7F8EE87-FAD0-4BB1-83C6-5DBA187E7B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BD314-F8B1-4FAC-B468-F1AB85A57DD2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77A16-9DCD-489E-880F-9A09A8192A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7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214-FACC-4867-AF07-EEC4E0149A97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556E-343F-459D-9651-2A5A56A9A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214-FACC-4867-AF07-EEC4E0149A97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556E-343F-459D-9651-2A5A56A9A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214-FACC-4867-AF07-EEC4E0149A97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556E-343F-459D-9651-2A5A56A9A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6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214-FACC-4867-AF07-EEC4E0149A97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556E-343F-459D-9651-2A5A56A9A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4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214-FACC-4867-AF07-EEC4E0149A97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556E-343F-459D-9651-2A5A56A9A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4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214-FACC-4867-AF07-EEC4E0149A97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556E-343F-459D-9651-2A5A56A9A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85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214-FACC-4867-AF07-EEC4E0149A97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556E-343F-459D-9651-2A5A56A9A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7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214-FACC-4867-AF07-EEC4E0149A97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556E-343F-459D-9651-2A5A56A9A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33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214-FACC-4867-AF07-EEC4E0149A97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556E-343F-459D-9651-2A5A56A9A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2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214-FACC-4867-AF07-EEC4E0149A97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556E-343F-459D-9651-2A5A56A9A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9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5214-FACC-4867-AF07-EEC4E0149A97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556E-343F-459D-9651-2A5A56A9A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6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5214-FACC-4867-AF07-EEC4E0149A97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1556E-343F-459D-9651-2A5A56A9A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3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171" y="890827"/>
            <a:ext cx="11843658" cy="584345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КООРДИНАЦИОННЫЙ СОВЕТ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МИНИСТЕРСТВА НАУКИ И ВЫСШЕГО ОБРАЗОВАНИЯ РОССИЙСКОЙ ФЕДЕРАЦИИ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ОБЛАСТИ ОБРАЗОВАНИЯ «ИНЖЕНЕРНОЕ ДЕЛО, ТЕХНОЛОГИИ И ТЕХНИЧЕСКИЕ НАУКИ»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/>
              <a:t> 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новой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национально ориентированной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инженерного образования Российской Федерации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113F6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 секретарь </a:t>
            </a:r>
            <a:r>
              <a:rPr lang="ru-RU" sz="3200" b="1" i="1" dirty="0">
                <a:solidFill>
                  <a:srgbClr val="113F6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Координационного совета,</a:t>
            </a:r>
            <a:br>
              <a:rPr lang="ru-RU" sz="3200" b="1" i="1" dirty="0">
                <a:solidFill>
                  <a:srgbClr val="113F6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113F6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П.И</a:t>
            </a:r>
            <a:r>
              <a:rPr lang="ru-RU" sz="3200" b="1" i="1" dirty="0">
                <a:solidFill>
                  <a:srgbClr val="113F6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3200" b="1" i="1" dirty="0" smtClean="0">
                <a:solidFill>
                  <a:srgbClr val="113F6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Романов</a:t>
            </a:r>
            <a:r>
              <a:rPr lang="ru-RU" sz="3200" b="1" dirty="0" smtClean="0">
                <a:solidFill>
                  <a:srgbClr val="113F6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3200" b="1" dirty="0">
                <a:solidFill>
                  <a:srgbClr val="113F6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113F6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92334" y="4041988"/>
            <a:ext cx="12005323" cy="0"/>
          </a:xfrm>
          <a:prstGeom prst="line">
            <a:avLst/>
          </a:prstGeom>
          <a:ln w="57150">
            <a:solidFill>
              <a:srgbClr val="113F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https://minobrnauki.gov.ru/common/upload/library/2019/corporate_identity/Ikonka_Gerb_Polnocvetnoe_vosproizveden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631" y="309491"/>
            <a:ext cx="492369" cy="45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28" y="2177250"/>
            <a:ext cx="12204506" cy="14639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FA8CD0-36EC-4022-99EC-D743DFF18B0B}"/>
              </a:ext>
            </a:extLst>
          </p:cNvPr>
          <p:cNvSpPr/>
          <p:nvPr/>
        </p:nvSpPr>
        <p:spPr>
          <a:xfrm>
            <a:off x="0" y="6175512"/>
            <a:ext cx="12189992" cy="682485"/>
          </a:xfrm>
          <a:prstGeom prst="rect">
            <a:avLst/>
          </a:prstGeom>
          <a:solidFill>
            <a:srgbClr val="36B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DC9729-DF69-49C9-8D40-5AF066E00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6" y="6175512"/>
            <a:ext cx="12192000" cy="68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05184"/>
            <a:ext cx="10515600" cy="3654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Координационного совета 12.03.2025</a:t>
            </a:r>
            <a:endParaRPr lang="ru-RU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9619"/>
            <a:ext cx="12192000" cy="56838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t="21118" r="2515" b="17909"/>
          <a:stretch/>
        </p:blipFill>
        <p:spPr>
          <a:xfrm>
            <a:off x="0" y="784789"/>
            <a:ext cx="12191999" cy="5593607"/>
          </a:xfrm>
        </p:spPr>
      </p:pic>
    </p:spTree>
    <p:extLst>
      <p:ext uri="{BB962C8B-B14F-4D97-AF65-F5344CB8AC3E}">
        <p14:creationId xmlns:p14="http://schemas.microsoft.com/office/powerpoint/2010/main" val="33697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74287-91BC-4DF8-BA9C-CF669E43E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07963" y="221568"/>
            <a:ext cx="11619914" cy="45719"/>
          </a:xfrm>
        </p:spPr>
        <p:txBody>
          <a:bodyPr>
            <a:normAutofit fontScale="90000"/>
          </a:bodyPr>
          <a:lstStyle/>
          <a:p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657" t="20843" r="28349" b="24272"/>
          <a:stretch/>
        </p:blipFill>
        <p:spPr>
          <a:xfrm>
            <a:off x="1154098" y="106532"/>
            <a:ext cx="9827580" cy="6183087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A7F8EE87-FAD0-4BB1-83C6-5DBA187E7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5736" y="2263806"/>
            <a:ext cx="6214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4779F3-99A4-4E6B-A12E-F8268A60C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9619"/>
            <a:ext cx="12192000" cy="56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74287-91BC-4DF8-BA9C-CF669E43E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3" y="267287"/>
            <a:ext cx="11619914" cy="82999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о внесении изменений в ФЗ «Об образовании в Российской Федерации»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F8EE87-FAD0-4BB1-83C6-5DBA187E7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63" y="2377440"/>
            <a:ext cx="11352628" cy="4480560"/>
          </a:xfrm>
        </p:spPr>
        <p:txBody>
          <a:bodyPr/>
          <a:lstStyle/>
          <a:p>
            <a:pPr algn="just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 высшего образования заключается в том, что это общественное благо, и с его помощью должно происходить формирование тех, кто формирует и преобразует экономику, социальную сферу, — патриотически настроенного, интеллектуального слоя общества, осознающего свою ответственность в служении Отечеству»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4779F3-99A4-4E6B-A12E-F8268A60C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9619"/>
            <a:ext cx="12192000" cy="56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5421"/>
            <a:ext cx="10515600" cy="3654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заседание Комитета по науке и высшему образованию Государственной Думы и Координационного совета 04.12.2025</a:t>
            </a:r>
            <a:endParaRPr lang="ru-RU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9619"/>
            <a:ext cx="12192000" cy="568382"/>
          </a:xfrm>
          <a:prstGeom prst="rect">
            <a:avLst/>
          </a:prstGeom>
        </p:spPr>
      </p:pic>
      <p:pic>
        <p:nvPicPr>
          <p:cNvPr id="1026" name="Picture 2" descr="Совместное заседание Комитета по науке и высшему образованию и Координационного совета Министерства науки и высшего образования РФ по области образования &quot;Инженерное дело, технологии и технические науки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8" t="10059" r="-315" b="25304"/>
          <a:stretch/>
        </p:blipFill>
        <p:spPr bwMode="auto">
          <a:xfrm>
            <a:off x="-195309" y="980936"/>
            <a:ext cx="12387309" cy="53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06" y="999116"/>
            <a:ext cx="12177486" cy="3215114"/>
          </a:xfrm>
        </p:spPr>
        <p:txBody>
          <a:bodyPr>
            <a:normAutofit/>
          </a:bodyPr>
          <a:lstStyle/>
          <a:p>
            <a:pPr defTabSz="712788"/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КООРДИНАЦИОННЫЙ СОВЕТ </a:t>
            </a:r>
            <a:b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МИНИСТЕРСТВА НАУКИ И ВЫСШЕГО ОБРАЗОВАНИЯ РОССИЙСКОЙ ФЕДЕРАЦИИ </a:t>
            </a:r>
            <a:b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ОБЛАСТИ ОБРАЗОВАНИЯ «ИНЖЕНЕРНОЕ ДЕЛО, ТЕХНОЛОГИИ И ТЕХНИЧЕСКИЕ НАУКИ»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/>
            </a:r>
            <a:br>
              <a:rPr lang="ru-RU" sz="15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</a:t>
            </a:r>
            <a:br>
              <a:rPr lang="ru-RU" sz="1600" dirty="0"/>
            </a:br>
            <a:r>
              <a:rPr lang="ru-RU" sz="2000" b="1" dirty="0">
                <a:solidFill>
                  <a:srgbClr val="17375E"/>
                </a:solidFill>
              </a:rPr>
              <a:t>Инженерное образование: с великой историей – в великое будущее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minobrnauki.gov.ru/common/upload/library/2019/corporate_identity/Ikonka_Gerb_Polnocvetnoe_vosproizveden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1145" y="191898"/>
            <a:ext cx="766815" cy="74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1325"/>
            <a:ext cx="12204506" cy="14639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FA8CD0-36EC-4022-99EC-D743DFF18B0B}"/>
              </a:ext>
            </a:extLst>
          </p:cNvPr>
          <p:cNvSpPr/>
          <p:nvPr/>
        </p:nvSpPr>
        <p:spPr>
          <a:xfrm>
            <a:off x="0" y="6344528"/>
            <a:ext cx="12189992" cy="513469"/>
          </a:xfrm>
          <a:prstGeom prst="rect">
            <a:avLst/>
          </a:prstGeom>
          <a:solidFill>
            <a:srgbClr val="36B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DC9729-DF69-49C9-8D40-5AF066E00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6" y="6344528"/>
            <a:ext cx="12192000" cy="5134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20560E-4836-4A2B-B21B-A9B87A9B8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623" y="3675314"/>
            <a:ext cx="1127858" cy="11278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C801A4-40D4-441E-8C22-A4ECD0A68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2092" y="3630859"/>
            <a:ext cx="1073955" cy="11723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F09C88-AF2E-41C9-99FE-3DCD95514E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6415" y="3625288"/>
            <a:ext cx="1679218" cy="117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31546</TotalTime>
  <Words>78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          КООРДИНАЦИОННЫЙ СОВЕТ  МИНИСТЕРСТВА НАУКИ И ВЫСШЕГО ОБРАЗОВАНИЯ РОССИЙСКОЙ ФЕДЕРАЦИИ  ПО ОБЛАСТИ ОБРАЗОВАНИЯ «ИНЖЕНЕРНОЕ ДЕЛО, ТЕХНОЛОГИИ И ТЕХНИЧЕСКИЕ НАУКИ»        О новой национально ориентированной модели  инженерного образования Российской Федерации   Ответственный секретарь Координационного совета,  П.И. Романов                                                      </vt:lpstr>
      <vt:lpstr>Заседание Координационного совета 12.03.2025</vt:lpstr>
      <vt:lpstr>Презентация PowerPoint</vt:lpstr>
      <vt:lpstr>Предложения о внесении изменений в ФЗ «Об образовании в Российской Федерации»</vt:lpstr>
      <vt:lpstr>Совместное заседание Комитета по науке и высшему образованию Государственной Думы и Координационного совета 04.12.2025</vt:lpstr>
      <vt:lpstr>КООРДИНАЦИОННЫЙ СОВЕТ  МИНИСТЕРСТВА НАУКИ И ВЫСШЕГО ОБРАЗОВАНИЯ РОССИЙСКОЙ ФЕДЕРАЦИИ  ПО ОБЛАСТИ ОБРАЗОВАНИЯ «ИНЖЕНЕРНОЕ ДЕЛО, ТЕХНОЛОГИИ И ТЕХНИЧЕСКИЕ НАУКИ»      Инженерное образование: с великой историей – в великое будущее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Инновации концепции ФГОС высшего образования нового поколения</dc:title>
  <dc:creator>Admin</dc:creator>
  <cp:lastModifiedBy>User</cp:lastModifiedBy>
  <cp:revision>382</cp:revision>
  <cp:lastPrinted>2023-04-10T09:08:21Z</cp:lastPrinted>
  <dcterms:created xsi:type="dcterms:W3CDTF">2020-04-28T18:44:17Z</dcterms:created>
  <dcterms:modified xsi:type="dcterms:W3CDTF">2025-12-09T06:26:36Z</dcterms:modified>
</cp:coreProperties>
</file>