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15" r:id="rId3"/>
    <p:sldId id="329" r:id="rId4"/>
    <p:sldId id="330" r:id="rId5"/>
    <p:sldId id="319" r:id="rId6"/>
    <p:sldId id="320" r:id="rId7"/>
    <p:sldId id="326" r:id="rId8"/>
    <p:sldId id="327" r:id="rId9"/>
    <p:sldId id="331" r:id="rId10"/>
    <p:sldId id="332" r:id="rId11"/>
    <p:sldId id="328" r:id="rId12"/>
    <p:sldId id="325" r:id="rId1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tya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55556" autoAdjust="0"/>
  </p:normalViewPr>
  <p:slideViewPr>
    <p:cSldViewPr snapToGrid="0">
      <p:cViewPr varScale="1">
        <p:scale>
          <a:sx n="79" d="100"/>
          <a:sy n="79" d="100"/>
        </p:scale>
        <p:origin x="86" y="398"/>
      </p:cViewPr>
      <p:guideLst>
        <p:guide orient="horz" pos="2160"/>
        <p:guide pos="384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7B1DFA-3042-41C8-8023-93660E61106C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8CE04-CA8C-4BD4-B991-156A66E77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0358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EEBF0-F032-4DB6-A60D-0390F06D17B2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4A6A5D-5407-4E6E-8D56-F0783663A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921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4A6A5D-5407-4E6E-8D56-F0783663A48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121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4A6A5D-5407-4E6E-8D56-F0783663A48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1748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4A6A5D-5407-4E6E-8D56-F0783663A48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1210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4A6A5D-5407-4E6E-8D56-F0783663A48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121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umo.etu.ru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52449" y="1559379"/>
            <a:ext cx="8915399" cy="2098222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b="1" dirty="0" smtClean="0"/>
              <a:t>О</a:t>
            </a:r>
            <a:r>
              <a:rPr lang="en-US" sz="3600" b="1" dirty="0" smtClean="0"/>
              <a:t> </a:t>
            </a:r>
            <a:r>
              <a:rPr lang="ru-RU" sz="3600" b="1" dirty="0" smtClean="0"/>
              <a:t> деятельности ФУМО по УГСН</a:t>
            </a:r>
            <a:br>
              <a:rPr lang="ru-RU" sz="3600" b="1" dirty="0" smtClean="0"/>
            </a:br>
            <a:r>
              <a:rPr lang="ru-RU" sz="3600" b="1" dirty="0" smtClean="0"/>
              <a:t>11.00.00 </a:t>
            </a:r>
            <a:r>
              <a:rPr lang="ru-RU" sz="3600" b="1" dirty="0"/>
              <a:t>«Электроника, радиотехника и системы связи» в </a:t>
            </a:r>
            <a:r>
              <a:rPr lang="ru-RU" sz="3600" b="1" dirty="0" smtClean="0"/>
              <a:t>202</a:t>
            </a:r>
            <a:r>
              <a:rPr lang="en-US" sz="3600" b="1" dirty="0" smtClean="0"/>
              <a:t>5</a:t>
            </a:r>
            <a:r>
              <a:rPr lang="ru-RU" sz="3600" b="1" dirty="0" smtClean="0"/>
              <a:t> году</a:t>
            </a:r>
            <a:endParaRPr lang="ru-RU" sz="3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5556736"/>
            <a:ext cx="8915399" cy="675170"/>
          </a:xfrm>
        </p:spPr>
        <p:txBody>
          <a:bodyPr/>
          <a:lstStyle/>
          <a:p>
            <a:pPr algn="r"/>
            <a:r>
              <a:rPr lang="ru-RU" dirty="0" smtClean="0"/>
              <a:t>А.В. Соломонов, 0</a:t>
            </a:r>
            <a:r>
              <a:rPr lang="en-US" dirty="0" smtClean="0"/>
              <a:t>9</a:t>
            </a:r>
            <a:r>
              <a:rPr lang="ru-RU" dirty="0" smtClean="0"/>
              <a:t>.12.202</a:t>
            </a:r>
            <a:r>
              <a:rPr lang="en-US" dirty="0" smtClean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708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9265" y="852710"/>
            <a:ext cx="8911687" cy="1280890"/>
          </a:xfrm>
        </p:spPr>
        <p:txBody>
          <a:bodyPr>
            <a:normAutofit/>
          </a:bodyPr>
          <a:lstStyle/>
          <a:p>
            <a:r>
              <a:rPr lang="ru-RU" sz="2500" b="1" dirty="0"/>
              <a:t>Проведение экспертизы качества учебных изданий</a:t>
            </a:r>
            <a:endParaRPr lang="ru-RU" sz="25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81817" y="2127115"/>
            <a:ext cx="8915400" cy="3777622"/>
          </a:xfrm>
        </p:spPr>
        <p:txBody>
          <a:bodyPr/>
          <a:lstStyle/>
          <a:p>
            <a:r>
              <a:rPr lang="ru-RU" dirty="0" smtClean="0"/>
              <a:t>В 2025 г. экспертиза не проводилась.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394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8533" y="689424"/>
            <a:ext cx="8911687" cy="1280890"/>
          </a:xfrm>
        </p:spPr>
        <p:txBody>
          <a:bodyPr>
            <a:normAutofit/>
          </a:bodyPr>
          <a:lstStyle/>
          <a:p>
            <a:r>
              <a:rPr lang="ru-RU" sz="2400" b="1" dirty="0"/>
              <a:t>Поддержка сайта УМО и его модернизация.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8533" y="1684564"/>
            <a:ext cx="8915400" cy="3777622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Проведена </a:t>
            </a:r>
            <a:r>
              <a:rPr lang="ru-RU" dirty="0"/>
              <a:t>работа по поддержке сайта ФУМО  </a:t>
            </a:r>
            <a:r>
              <a:rPr lang="ru-RU" u="sng" dirty="0">
                <a:hlinkClick r:id="rId2"/>
              </a:rPr>
              <a:t>https://umo.etu.ru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0807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Спасибо </a:t>
            </a:r>
            <a:r>
              <a:rPr lang="ru-RU" b="1" dirty="0"/>
              <a:t>за </a:t>
            </a:r>
            <a:r>
              <a:rPr lang="ru-RU" b="1" dirty="0" smtClean="0"/>
              <a:t>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9607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083634" y="656767"/>
            <a:ext cx="9599075" cy="102106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Работа в Координационном совете по области образования  «Инженерное дело, технологии и технические науки»</a:t>
            </a:r>
            <a:r>
              <a:rPr lang="ru-RU" sz="2400" b="1" dirty="0"/>
              <a:t>.</a:t>
            </a:r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1551688" y="1677827"/>
            <a:ext cx="9826388" cy="42821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Участие в расширенном заседание рабочей группы Координационного совета с участием представителей Департамента государственной политики в сфере ВО Минобрнауки России по вопросам: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- О развитии системы образовательных стандартов высшего образования и моделях макета ФГОС ВО нового поколения;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- О подходах Федеральных УМО по формированию «ядра» подготовки специалистов по ФГОС ВО нового поколения;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- О </a:t>
            </a:r>
            <a:r>
              <a:rPr lang="ru-RU" dirty="0">
                <a:solidFill>
                  <a:schemeClr val="tx1"/>
                </a:solidFill>
              </a:rPr>
              <a:t>позиции Федеральных УМО по </a:t>
            </a:r>
            <a:r>
              <a:rPr lang="ru-RU" dirty="0" smtClean="0">
                <a:solidFill>
                  <a:schemeClr val="tx1"/>
                </a:solidFill>
              </a:rPr>
              <a:t>вопросу согласования таблицы ОКЗ, представляемой ВНИИ Труда (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г.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Москва, МАИ, 28.02.2025 г. - 02.03.2025 г.)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41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643966" y="423970"/>
            <a:ext cx="10192426" cy="1278370"/>
          </a:xfrm>
        </p:spPr>
        <p:txBody>
          <a:bodyPr>
            <a:noAutofit/>
          </a:bodyPr>
          <a:lstStyle/>
          <a:p>
            <a:pPr algn="just"/>
            <a:r>
              <a:rPr lang="ru-RU" sz="2000" b="1" dirty="0"/>
              <a:t>Участие в работе совместной Рабочей группы Минтруда и Минобрнауки по формированию таблицы соответствия направлений подготовки ВО и начальных групп занятий Общероссийского классификатора занятий (</a:t>
            </a:r>
            <a:r>
              <a:rPr lang="ru-RU" sz="2000" b="1" dirty="0" smtClean="0"/>
              <a:t>ОКЗ).</a:t>
            </a:r>
            <a:endParaRPr lang="ru-RU" sz="20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917256"/>
              </p:ext>
            </p:extLst>
          </p:nvPr>
        </p:nvGraphicFramePr>
        <p:xfrm>
          <a:off x="1155693" y="2298702"/>
          <a:ext cx="10680699" cy="4276344"/>
        </p:xfrm>
        <a:graphic>
          <a:graphicData uri="http://schemas.openxmlformats.org/drawingml/2006/table">
            <a:tbl>
              <a:tblPr firstRow="1" firstCol="1" bandRow="1"/>
              <a:tblGrid>
                <a:gridCol w="7598967"/>
                <a:gridCol w="3081732"/>
              </a:tblGrid>
              <a:tr h="99897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600" b="1" kern="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Направление использования таблицы сопоставления</a:t>
                      </a:r>
                      <a:endParaRPr lang="ru-RU" sz="1800" kern="100" dirty="0">
                        <a:effectLst/>
                        <a:latin typeface="+mj-lt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600" b="1" kern="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Использование информации о характере связи НГ ОКЗ и направлений подготовки</a:t>
                      </a:r>
                      <a:endParaRPr lang="ru-RU" sz="1800" kern="100" dirty="0">
                        <a:effectLst/>
                        <a:latin typeface="+mj-lt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86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kern="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Планирование потребности в подготовке кадров в образовательных организациях (формирование «заказа» системе образования) на основе определения перспективной потребности организаций в профессиональных кадрах</a:t>
                      </a:r>
                      <a:endParaRPr lang="ru-RU" sz="2000" kern="100" dirty="0">
                        <a:effectLst/>
                        <a:latin typeface="+mj-lt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kern="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Профильная работа</a:t>
                      </a:r>
                      <a:endParaRPr lang="ru-RU" sz="2000" kern="100" dirty="0">
                        <a:effectLst/>
                        <a:latin typeface="+mj-lt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86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Оценка трудоустройства выпускников, оценка соответствия трудоустройства выпускников полученной в результате профессионального образования квалификации</a:t>
                      </a:r>
                      <a:endParaRPr lang="ru-RU" sz="2000" kern="100" dirty="0">
                        <a:effectLst/>
                        <a:latin typeface="+mj-lt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kern="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Профильная и подходящая работа (совместно)</a:t>
                      </a:r>
                      <a:endParaRPr lang="ru-RU" sz="2000" kern="100" dirty="0">
                        <a:effectLst/>
                        <a:latin typeface="+mj-lt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05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Разработка профессиональных стандартов и квалификационных характеристик; их использование при разработке образовательных программ</a:t>
                      </a:r>
                      <a:endParaRPr lang="ru-RU" sz="2000" kern="100" dirty="0">
                        <a:effectLst/>
                        <a:latin typeface="+mj-lt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kern="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Профильная работа</a:t>
                      </a:r>
                      <a:endParaRPr lang="ru-RU" sz="2000" kern="100" dirty="0">
                        <a:effectLst/>
                        <a:latin typeface="+mj-lt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34940" y="1733118"/>
            <a:ext cx="992221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600" dirty="0"/>
              <a:t>Данные таблицы используются для решения задач сфере труда и занятости, системе образования: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79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468878" y="4146992"/>
            <a:ext cx="97409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 smtClean="0"/>
          </a:p>
          <a:p>
            <a:pPr algn="just"/>
            <a:r>
              <a:rPr lang="ru-RU" sz="2200" b="1" dirty="0" smtClean="0"/>
              <a:t>По </a:t>
            </a:r>
            <a:r>
              <a:rPr lang="ru-RU" sz="2200" b="1" dirty="0"/>
              <a:t>предложению </a:t>
            </a:r>
            <a:r>
              <a:rPr lang="ru-RU" sz="2200" b="1" dirty="0" smtClean="0"/>
              <a:t>ФУМО эта начальная группа включена в таблицу </a:t>
            </a:r>
            <a:r>
              <a:rPr lang="ru-RU" sz="2200" b="1" dirty="0"/>
              <a:t>соответствия направлений подготовки </a:t>
            </a:r>
            <a:r>
              <a:rPr lang="ru-RU" sz="2200" b="1" dirty="0" smtClean="0"/>
              <a:t>ВО 11УГСН для всех уровней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391056" y="1828942"/>
            <a:ext cx="95878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В соответствии с описанием начальной группы 2111 Физики и астрономы </a:t>
            </a:r>
            <a:r>
              <a:rPr lang="en-US" sz="2000" dirty="0" smtClean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работники </a:t>
            </a:r>
            <a:r>
              <a:rPr lang="en-US" sz="2000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ведут </a:t>
            </a:r>
            <a:r>
              <a:rPr lang="en-US" sz="2000" b="1" dirty="0" smtClean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научно-исследовательскую </a:t>
            </a:r>
            <a:r>
              <a:rPr lang="en-US" sz="2000" b="1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работу</a:t>
            </a:r>
            <a:r>
              <a:rPr lang="en-US" sz="2000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000" dirty="0" smtClean="0"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smtClean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и </a:t>
            </a:r>
            <a:r>
              <a:rPr lang="en-US" sz="2000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совершенствуют или разрабатывают концепции, теории и методы, связанные с веществом, пространством, временем, энергией, силами и полями и их взаимосвязью с этими физическими явлениями. Они занимаются практическим применением научных знаний, связанных с физикой и астрономией, в промышленной, медицинской, военной или других областях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556426" y="601050"/>
            <a:ext cx="10279974" cy="1021060"/>
          </a:xfrm>
        </p:spPr>
        <p:txBody>
          <a:bodyPr>
            <a:noAutofit/>
          </a:bodyPr>
          <a:lstStyle/>
          <a:p>
            <a:r>
              <a:rPr lang="ru-RU" sz="2200" b="1" dirty="0" smtClean="0"/>
              <a:t>Формирование </a:t>
            </a:r>
            <a:r>
              <a:rPr lang="ru-RU" sz="2200" b="1" dirty="0"/>
              <a:t>таблицы соответствия направлений подготовки ВО и начальных групп занятий Общероссийского классификатора занятий (</a:t>
            </a:r>
            <a:r>
              <a:rPr lang="ru-RU" sz="2200" b="1" dirty="0" smtClean="0"/>
              <a:t>ОКЗ).</a:t>
            </a:r>
            <a:endParaRPr lang="ru-RU" sz="2200" b="1" dirty="0"/>
          </a:p>
        </p:txBody>
      </p:sp>
    </p:spTree>
    <p:extLst>
      <p:ext uri="{BB962C8B-B14F-4D97-AF65-F5344CB8AC3E}">
        <p14:creationId xmlns:p14="http://schemas.microsoft.com/office/powerpoint/2010/main" val="341204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665515" y="647411"/>
            <a:ext cx="10199914" cy="1183821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/>
              <a:t>Консультирование ВУЗов по вопросам разработки основных профессиональных образовательных программ на базе примерных основных образовательных программ ФГОС 3++.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b="1" dirty="0" smtClean="0"/>
              <a:t> </a:t>
            </a:r>
            <a:endParaRPr lang="ru-RU" sz="3200" b="1" dirty="0"/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1665515" y="2153306"/>
            <a:ext cx="9764485" cy="3089903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/>
              <a:t>Военно-космическая академия </a:t>
            </a:r>
            <a:r>
              <a:rPr lang="ru-RU" sz="2400" dirty="0"/>
              <a:t>имени </a:t>
            </a:r>
            <a:r>
              <a:rPr lang="ru-RU" sz="2400" dirty="0" smtClean="0"/>
              <a:t>А.Ф.</a:t>
            </a:r>
            <a:r>
              <a:rPr lang="en-US" sz="2400" dirty="0" smtClean="0"/>
              <a:t> </a:t>
            </a:r>
            <a:r>
              <a:rPr lang="ru-RU" sz="2400" dirty="0" smtClean="0"/>
              <a:t>Можайского</a:t>
            </a:r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ru-RU" sz="2400" dirty="0" smtClean="0">
                <a:solidFill>
                  <a:schemeClr val="tx1"/>
                </a:solidFill>
              </a:rPr>
              <a:t>Казанский </a:t>
            </a:r>
            <a:r>
              <a:rPr lang="ru-RU" sz="2400" dirty="0">
                <a:solidFill>
                  <a:schemeClr val="tx1"/>
                </a:solidFill>
              </a:rPr>
              <a:t>национальный исследовательский технический университет -КАИ (КНИТУ-КАИ)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    по вопросам  </a:t>
            </a:r>
            <a:r>
              <a:rPr lang="ru-RU" sz="2400" dirty="0">
                <a:solidFill>
                  <a:schemeClr val="tx1"/>
                </a:solidFill>
              </a:rPr>
              <a:t>реализации программ </a:t>
            </a:r>
            <a:r>
              <a:rPr lang="ru-RU" sz="2400" dirty="0" smtClean="0">
                <a:solidFill>
                  <a:schemeClr val="tx1"/>
                </a:solidFill>
              </a:rPr>
              <a:t>подготовки.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96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850618" y="670176"/>
            <a:ext cx="9599075" cy="836200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Взаимодействие с работодателями.</a:t>
            </a:r>
            <a:endParaRPr lang="ru-RU" sz="2400" b="1" dirty="0"/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1542409" y="1506376"/>
            <a:ext cx="9826388" cy="3192084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Продолжена работа с  </a:t>
            </a:r>
            <a:r>
              <a:rPr lang="ru-RU" sz="2400" dirty="0">
                <a:solidFill>
                  <a:schemeClr val="tx1"/>
                </a:solidFill>
              </a:rPr>
              <a:t>«</a:t>
            </a:r>
            <a:r>
              <a:rPr lang="ru-RU" sz="2400" dirty="0" smtClean="0">
                <a:solidFill>
                  <a:schemeClr val="tx1"/>
                </a:solidFill>
              </a:rPr>
              <a:t>Центром </a:t>
            </a:r>
            <a:r>
              <a:rPr lang="ru-RU" sz="2400" dirty="0">
                <a:solidFill>
                  <a:schemeClr val="tx1"/>
                </a:solidFill>
              </a:rPr>
              <a:t>экспертизы и актуализации профессиональных и образовательных стандартов» и с центром обеспечения цифровой </a:t>
            </a:r>
            <a:r>
              <a:rPr lang="ru-RU" sz="2400" dirty="0" smtClean="0">
                <a:solidFill>
                  <a:schemeClr val="tx1"/>
                </a:solidFill>
              </a:rPr>
              <a:t>трансформации при </a:t>
            </a:r>
            <a:r>
              <a:rPr lang="ru-RU" sz="2400" dirty="0">
                <a:solidFill>
                  <a:schemeClr val="tx1"/>
                </a:solidFill>
              </a:rPr>
              <a:t>СПК </a:t>
            </a:r>
            <a:r>
              <a:rPr lang="ru-RU" sz="2400" dirty="0" smtClean="0">
                <a:solidFill>
                  <a:schemeClr val="tx1"/>
                </a:solidFill>
              </a:rPr>
              <a:t>связи.</a:t>
            </a:r>
          </a:p>
          <a:p>
            <a:pPr marL="0" lvl="0" indent="0" algn="just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Предложены  изменения </a:t>
            </a:r>
            <a:r>
              <a:rPr lang="ru-RU" sz="2400" dirty="0">
                <a:solidFill>
                  <a:schemeClr val="tx1"/>
                </a:solidFill>
              </a:rPr>
              <a:t>в программы подготовки специалистов отрасли связи в вузах с учетом </a:t>
            </a:r>
            <a:r>
              <a:rPr lang="ru-RU" sz="2400" dirty="0" smtClean="0">
                <a:solidFill>
                  <a:schemeClr val="tx1"/>
                </a:solidFill>
              </a:rPr>
              <a:t>мнения </a:t>
            </a:r>
            <a:r>
              <a:rPr lang="ru-RU" sz="2400" dirty="0">
                <a:solidFill>
                  <a:schemeClr val="tx1"/>
                </a:solidFill>
              </a:rPr>
              <a:t>работодателей.</a:t>
            </a:r>
          </a:p>
          <a:p>
            <a:pPr marL="0" lv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7658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1003" y="764640"/>
            <a:ext cx="8911687" cy="633190"/>
          </a:xfrm>
        </p:spPr>
        <p:txBody>
          <a:bodyPr>
            <a:normAutofit/>
          </a:bodyPr>
          <a:lstStyle/>
          <a:p>
            <a:r>
              <a:rPr lang="ru-RU" sz="2400" b="1" dirty="0"/>
              <a:t>Участие в вебинарах и конференциях</a:t>
            </a:r>
            <a:r>
              <a:rPr lang="ru-RU" sz="2400" b="1" dirty="0" smtClean="0"/>
              <a:t>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49143" y="1631293"/>
            <a:ext cx="10080857" cy="4584681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Участие в открытом заседании Экспертного совета при Комитете Государственной Думы по науке и высшему образованию по вопросам развития системы профессиональных квалификаций, профориентации, трудоустройства выпускников и взаимодействия организаций высшего образования с работодателями (г.</a:t>
            </a:r>
            <a:r>
              <a:rPr lang="en-US" dirty="0" smtClean="0"/>
              <a:t> </a:t>
            </a:r>
            <a:r>
              <a:rPr lang="ru-RU" dirty="0" smtClean="0"/>
              <a:t>Москва, 13 февраля 2025 г.)</a:t>
            </a:r>
          </a:p>
          <a:p>
            <a:pPr algn="just"/>
            <a:r>
              <a:rPr lang="ru-RU" dirty="0" smtClean="0"/>
              <a:t>Участие в совещании Министерства труда и социальной защиты РФ по вопросу доработки и согласования таблицы соотнесения специальностей и направлений подготовки высшего образования и начальных групп занятий Общероссийского классификатора специальностей (г.</a:t>
            </a:r>
            <a:r>
              <a:rPr lang="en-US" dirty="0" smtClean="0"/>
              <a:t> </a:t>
            </a:r>
            <a:r>
              <a:rPr lang="ru-RU" dirty="0" smtClean="0"/>
              <a:t>Москва. 19 февраля 2025 г.)</a:t>
            </a:r>
          </a:p>
          <a:p>
            <a:pPr algn="just"/>
            <a:r>
              <a:rPr lang="ru-RU" dirty="0" smtClean="0"/>
              <a:t>Участие в совещании Минобрнауки России по обсуждению реализации Комплекса мер, направленных на удовлетворение потребности Российской Федерации в высококвалифицированных кадрах в области светотехники до 2030 г. </a:t>
            </a:r>
            <a:r>
              <a:rPr lang="en-US" dirty="0" smtClean="0"/>
              <a:t> </a:t>
            </a:r>
            <a:r>
              <a:rPr lang="ru-RU" dirty="0" smtClean="0"/>
              <a:t>(г.</a:t>
            </a:r>
            <a:r>
              <a:rPr lang="en-US" dirty="0" smtClean="0"/>
              <a:t> </a:t>
            </a:r>
            <a:r>
              <a:rPr lang="ru-RU" dirty="0" smtClean="0"/>
              <a:t>Москва, 28 февраля 2025 г.)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2320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3922" y="595101"/>
            <a:ext cx="9030834" cy="869954"/>
          </a:xfrm>
        </p:spPr>
        <p:txBody>
          <a:bodyPr/>
          <a:lstStyle/>
          <a:p>
            <a:r>
              <a:rPr lang="ru-RU" sz="2400" b="1" dirty="0" smtClean="0"/>
              <a:t>Участие в вебинарах и конференциях</a:t>
            </a:r>
            <a:r>
              <a:rPr lang="ru-RU" b="1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3758" y="1739168"/>
            <a:ext cx="9878788" cy="5323113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Участие в </a:t>
            </a:r>
            <a:r>
              <a:rPr lang="en-US" dirty="0" smtClean="0"/>
              <a:t>XXIX</a:t>
            </a:r>
            <a:r>
              <a:rPr lang="ru-RU" dirty="0" smtClean="0"/>
              <a:t> Международном форуме Международной академии связи (МАС) 2025 «Инновации для построения цифрового будущего» (ЦВК «Экспоцентр» 2</a:t>
            </a:r>
            <a:r>
              <a:rPr lang="en-US" dirty="0" smtClean="0"/>
              <a:t>5</a:t>
            </a:r>
            <a:r>
              <a:rPr lang="ru-RU" dirty="0" smtClean="0"/>
              <a:t> апреля 2025 </a:t>
            </a:r>
            <a:r>
              <a:rPr lang="ru-RU" dirty="0"/>
              <a:t>г</a:t>
            </a:r>
            <a:r>
              <a:rPr lang="ru-RU" dirty="0" smtClean="0"/>
              <a:t>.).</a:t>
            </a:r>
          </a:p>
          <a:p>
            <a:pPr algn="just"/>
            <a:r>
              <a:rPr lang="ru-RU" dirty="0" smtClean="0"/>
              <a:t>Участие в вебинаре ФГБУ «ВНИИ труда» Минтруда России на тему: «Классификатор видов профессиональной деятельности» (</a:t>
            </a:r>
            <a:r>
              <a:rPr lang="en-US" dirty="0" smtClean="0"/>
              <a:t> </a:t>
            </a:r>
            <a:r>
              <a:rPr lang="ru-RU" dirty="0" smtClean="0"/>
              <a:t>г.</a:t>
            </a:r>
            <a:r>
              <a:rPr lang="en-US" dirty="0" smtClean="0"/>
              <a:t> </a:t>
            </a:r>
            <a:r>
              <a:rPr lang="ru-RU" dirty="0" smtClean="0"/>
              <a:t>Москва, 03 июня 2025 г.).</a:t>
            </a:r>
          </a:p>
          <a:p>
            <a:pPr algn="just"/>
            <a:r>
              <a:rPr lang="ru-RU" dirty="0" smtClean="0"/>
              <a:t>Участие в заседании по обсуждению проекта Стратегии развития образования в Российской Федерации до 2036 г. (</a:t>
            </a:r>
            <a:r>
              <a:rPr lang="en-US" dirty="0" smtClean="0"/>
              <a:t> </a:t>
            </a:r>
            <a:r>
              <a:rPr lang="ru-RU" dirty="0" smtClean="0"/>
              <a:t>г.</a:t>
            </a:r>
            <a:r>
              <a:rPr lang="en-US" dirty="0" smtClean="0"/>
              <a:t> </a:t>
            </a:r>
            <a:r>
              <a:rPr lang="ru-RU" dirty="0" smtClean="0"/>
              <a:t>Санкт-Петербург, 03 июля 2025 г.)</a:t>
            </a:r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7344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867302"/>
            <a:ext cx="8911687" cy="835039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>Заседани</a:t>
            </a:r>
            <a:r>
              <a:rPr lang="ru-RU" sz="2800" b="1" dirty="0"/>
              <a:t>я</a:t>
            </a:r>
            <a:r>
              <a:rPr lang="ru-RU" sz="2800" b="1" dirty="0" smtClean="0"/>
              <a:t> </a:t>
            </a:r>
            <a:r>
              <a:rPr lang="ru-RU" sz="2800" b="1" dirty="0"/>
              <a:t>президиума </a:t>
            </a:r>
            <a:r>
              <a:rPr lang="ru-RU" sz="2800" b="1" dirty="0" smtClean="0"/>
              <a:t>ФУМО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4791" y="2071991"/>
            <a:ext cx="9889821" cy="3897596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24 июня 2025 </a:t>
            </a:r>
            <a:r>
              <a:rPr lang="ru-RU" dirty="0">
                <a:solidFill>
                  <a:schemeClr val="tx1"/>
                </a:solidFill>
              </a:rPr>
              <a:t>г</a:t>
            </a:r>
            <a:r>
              <a:rPr lang="ru-RU" dirty="0" smtClean="0">
                <a:solidFill>
                  <a:schemeClr val="tx1"/>
                </a:solidFill>
              </a:rPr>
              <a:t>. по вопросу «О проведении конкурса </a:t>
            </a:r>
            <a:r>
              <a:rPr lang="ru-RU" dirty="0">
                <a:solidFill>
                  <a:schemeClr val="tx1"/>
                </a:solidFill>
              </a:rPr>
              <a:t>выпускных квалификационных </a:t>
            </a:r>
            <a:r>
              <a:rPr lang="ru-RU" dirty="0" smtClean="0">
                <a:solidFill>
                  <a:schemeClr val="tx1"/>
                </a:solidFill>
              </a:rPr>
              <a:t>работ». Принято решение  конкурс ВКР не проводить.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20 ноября 2025 г. по вопросу «</a:t>
            </a:r>
            <a:r>
              <a:rPr lang="ru-RU" dirty="0" smtClean="0"/>
              <a:t>О </a:t>
            </a:r>
            <a:r>
              <a:rPr lang="ru-RU" dirty="0"/>
              <a:t>подготовке и утверждении повестки дня заседания ФУМО </a:t>
            </a:r>
            <a:r>
              <a:rPr lang="ru-RU" dirty="0" smtClean="0"/>
              <a:t>09.12.</a:t>
            </a:r>
            <a:r>
              <a:rPr lang="en-US" dirty="0" smtClean="0"/>
              <a:t>20</a:t>
            </a:r>
            <a:r>
              <a:rPr lang="ru-RU" dirty="0" smtClean="0"/>
              <a:t>25 </a:t>
            </a:r>
            <a:r>
              <a:rPr lang="ru-RU" dirty="0"/>
              <a:t>г</a:t>
            </a:r>
            <a:r>
              <a:rPr lang="ru-RU" dirty="0" smtClean="0"/>
              <a:t>.».</a:t>
            </a:r>
            <a:endParaRPr lang="ru-RU" dirty="0"/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218138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2932</TotalTime>
  <Words>710</Words>
  <Application>Microsoft Office PowerPoint</Application>
  <PresentationFormat>Широкоэкранный</PresentationFormat>
  <Paragraphs>54</Paragraphs>
  <Slides>12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Aptos</vt:lpstr>
      <vt:lpstr>Arial</vt:lpstr>
      <vt:lpstr>Calibri</vt:lpstr>
      <vt:lpstr>Century Gothic</vt:lpstr>
      <vt:lpstr>Times New Roman</vt:lpstr>
      <vt:lpstr>Wingdings 3</vt:lpstr>
      <vt:lpstr>Легкий дым</vt:lpstr>
      <vt:lpstr>О  деятельности ФУМО по УГСН 11.00.00 «Электроника, радиотехника и системы связи» в 2025 году</vt:lpstr>
      <vt:lpstr>Работа в Координационном совете по области образования  «Инженерное дело, технологии и технические науки».</vt:lpstr>
      <vt:lpstr>Участие в работе совместной Рабочей группы Минтруда и Минобрнауки по формированию таблицы соответствия направлений подготовки ВО и начальных групп занятий Общероссийского классификатора занятий (ОКЗ).</vt:lpstr>
      <vt:lpstr>Формирование таблицы соответствия направлений подготовки ВО и начальных групп занятий Общероссийского классификатора занятий (ОКЗ).</vt:lpstr>
      <vt:lpstr>Консультирование ВУЗов по вопросам разработки основных профессиональных образовательных программ на базе примерных основных образовательных программ ФГОС 3++.  </vt:lpstr>
      <vt:lpstr>Взаимодействие с работодателями.</vt:lpstr>
      <vt:lpstr>Участие в вебинарах и конференциях.</vt:lpstr>
      <vt:lpstr>Участие в вебинарах и конференциях.</vt:lpstr>
      <vt:lpstr>Заседания президиума ФУМО </vt:lpstr>
      <vt:lpstr>Проведение экспертизы качества учебных изданий</vt:lpstr>
      <vt:lpstr>Поддержка сайта УМО и его модернизация. </vt:lpstr>
      <vt:lpstr>     Спасибо за внимание!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Вопросы практического внедрения ФГОС 3++ и ПООП в образовательный процесс вузов.</dc:title>
  <dc:creator>l1</dc:creator>
  <cp:lastModifiedBy>Шулепова Надежда Михайловна</cp:lastModifiedBy>
  <cp:revision>148</cp:revision>
  <cp:lastPrinted>2025-12-05T12:28:31Z</cp:lastPrinted>
  <dcterms:created xsi:type="dcterms:W3CDTF">2017-11-24T10:14:29Z</dcterms:created>
  <dcterms:modified xsi:type="dcterms:W3CDTF">2025-12-08T12:34:26Z</dcterms:modified>
</cp:coreProperties>
</file>