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282" r:id="rId4"/>
    <p:sldId id="283" r:id="rId5"/>
    <p:sldId id="284" r:id="rId6"/>
    <p:sldId id="285" r:id="rId7"/>
    <p:sldId id="289" r:id="rId8"/>
    <p:sldId id="287" r:id="rId9"/>
    <p:sldId id="286" r:id="rId10"/>
    <p:sldId id="288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87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B6B41-8EBD-4CB6-86E3-89C384F3134B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7CCE1-D7FE-4CD7-BD24-E7A874AB0F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6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CCE1-D7FE-4CD7-BD24-E7A874AB0F5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2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73DF-17E7-46BD-9F94-66D22398CA4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721-DB51-4526-AE21-77F8A357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73DF-17E7-46BD-9F94-66D22398CA4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721-DB51-4526-AE21-77F8A357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73DF-17E7-46BD-9F94-66D22398CA4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721-DB51-4526-AE21-77F8A357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73DF-17E7-46BD-9F94-66D22398CA4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721-DB51-4526-AE21-77F8A357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73DF-17E7-46BD-9F94-66D22398CA4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721-DB51-4526-AE21-77F8A357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73DF-17E7-46BD-9F94-66D22398CA4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721-DB51-4526-AE21-77F8A357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73DF-17E7-46BD-9F94-66D22398CA4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721-DB51-4526-AE21-77F8A357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73DF-17E7-46BD-9F94-66D22398CA4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721-DB51-4526-AE21-77F8A357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73DF-17E7-46BD-9F94-66D22398CA4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721-DB51-4526-AE21-77F8A357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73DF-17E7-46BD-9F94-66D22398CA4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721-DB51-4526-AE21-77F8A357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73DF-17E7-46BD-9F94-66D22398CA4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D721-DB51-4526-AE21-77F8A357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73DF-17E7-46BD-9F94-66D22398CA4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D721-DB51-4526-AE21-77F8A357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4522514"/>
          </a:xfrm>
        </p:spPr>
        <p:txBody>
          <a:bodyPr>
            <a:normAutofit/>
          </a:bodyPr>
          <a:lstStyle/>
          <a:p>
            <a:r>
              <a:rPr lang="ru-RU" sz="2000" b="1" dirty="0"/>
              <a:t>Федеральное учебно-методическое объединение в системе высшего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образования по укрупненной группе специальностей и направлений подготовки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11.00.00 «Электроника, радиотехника и системы связи</a:t>
            </a:r>
            <a:r>
              <a:rPr lang="ru-RU" sz="2000" b="1" dirty="0" smtClean="0"/>
              <a:t>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Особенности сопряжения ФГОС и ПС,</a:t>
            </a:r>
            <a:br>
              <a:rPr lang="ru-RU" sz="2800" b="1" dirty="0" smtClean="0"/>
            </a:br>
            <a:r>
              <a:rPr lang="ru-RU" sz="2800" b="1" dirty="0" smtClean="0"/>
              <a:t>а также подготовка ОПОП на основе ПООП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Грязнов А.Ю.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/>
              <a:t>Данные из презентации М.А. </a:t>
            </a:r>
            <a:r>
              <a:rPr lang="ru-RU" sz="2000" b="1" dirty="0" err="1"/>
              <a:t>Боровской</a:t>
            </a:r>
            <a:r>
              <a:rPr lang="ru-RU" sz="2000" b="1" dirty="0"/>
              <a:t>,</a:t>
            </a:r>
          </a:p>
          <a:p>
            <a:pPr marL="0" indent="0" algn="ctr">
              <a:buNone/>
            </a:pPr>
            <a:r>
              <a:rPr lang="ru-RU" sz="2000" b="1" dirty="0"/>
              <a:t> зам. министра науки и высшего образования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3683" r="27045" b="18472"/>
          <a:stretch/>
        </p:blipFill>
        <p:spPr bwMode="auto">
          <a:xfrm>
            <a:off x="395536" y="1196752"/>
            <a:ext cx="8352928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66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/>
          </a:p>
          <a:p>
            <a:pPr marL="0" indent="0" algn="ctr">
              <a:buNone/>
            </a:pPr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1874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648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Ответы на вопросы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302951"/>
              </p:ext>
            </p:extLst>
          </p:nvPr>
        </p:nvGraphicFramePr>
        <p:xfrm>
          <a:off x="251520" y="980727"/>
          <a:ext cx="8712968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84"/>
                <a:gridCol w="4356484"/>
              </a:tblGrid>
              <a:tr h="9547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</a:tr>
              <a:tr h="1259641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Когда планируется окончательное утверждение примерных основных образовательных программ?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</a:t>
                      </a:r>
                      <a:r>
                        <a:rPr lang="ru-RU" baseline="0" dirty="0" smtClean="0"/>
                        <a:t> разрешению Министерства, дополнительный запрос о сроках от ФУМО направлен</a:t>
                      </a:r>
                      <a:endParaRPr lang="ru-RU" dirty="0"/>
                    </a:p>
                  </a:txBody>
                  <a:tcPr/>
                </a:tc>
              </a:tr>
              <a:tr h="954755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Ожидается ли выход стандартов ФГОС4 (если да, то когда)?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 обсуждается в</a:t>
                      </a:r>
                      <a:r>
                        <a:rPr lang="ru-RU" baseline="0" dirty="0" smtClean="0"/>
                        <a:t> Министерстве, надеемся – что </a:t>
                      </a:r>
                      <a:r>
                        <a:rPr lang="ru-RU" u="sng" baseline="0" dirty="0" smtClean="0"/>
                        <a:t>не</a:t>
                      </a:r>
                      <a:r>
                        <a:rPr lang="ru-RU" u="none" baseline="0" dirty="0" smtClean="0"/>
                        <a:t> </a:t>
                      </a:r>
                      <a:r>
                        <a:rPr lang="ru-RU" baseline="0" dirty="0" smtClean="0"/>
                        <a:t>в ближайшие год-два</a:t>
                      </a:r>
                      <a:endParaRPr lang="ru-RU" dirty="0"/>
                    </a:p>
                  </a:txBody>
                  <a:tcPr/>
                </a:tc>
              </a:tr>
              <a:tr h="2015425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Нужно ли  вносить новые профессиональные стандарты при актуализации основной  профессиональной образовательной программы?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Куда? </a:t>
                      </a:r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Если в</a:t>
                      </a:r>
                      <a:r>
                        <a:rPr lang="ru-RU" baseline="0" dirty="0" smtClean="0"/>
                        <a:t> вашей ОПОП есть приложение 1 с полным перечнем ПС – то обязательно.</a:t>
                      </a:r>
                    </a:p>
                    <a:p>
                      <a:pPr algn="ctr"/>
                      <a:r>
                        <a:rPr lang="ru-RU" baseline="0" dirty="0" smtClean="0"/>
                        <a:t>Если его нет – то только если вы хотите этот новый ПС вставить в свою ОПОП.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648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Ответы на вопросы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001023"/>
              </p:ext>
            </p:extLst>
          </p:nvPr>
        </p:nvGraphicFramePr>
        <p:xfrm>
          <a:off x="251520" y="908720"/>
          <a:ext cx="8712968" cy="5539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84"/>
                <a:gridCol w="4356484"/>
              </a:tblGrid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Могут ли дисциплины обязательной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части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учебного плана участвовать в формировании собственных ПК и дисциплины находящиеся в части формировании участниками образовательных отношений - формировании ОПК.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Эксперты </a:t>
                      </a:r>
                      <a:r>
                        <a:rPr lang="ru-RU" dirty="0" err="1" smtClean="0"/>
                        <a:t>Рособрнадзора</a:t>
                      </a:r>
                      <a:r>
                        <a:rPr lang="ru-RU" baseline="0" dirty="0" smtClean="0"/>
                        <a:t> отвечают по разному, но в целом лучше ответить что нет, нельзя.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r>
                        <a:rPr lang="ru-RU" baseline="0" dirty="0" smtClean="0"/>
                        <a:t>ОПК и ПКО – дисциплины</a:t>
                      </a:r>
                    </a:p>
                    <a:p>
                      <a:pPr algn="ctr"/>
                      <a:r>
                        <a:rPr lang="ru-RU" baseline="0" dirty="0" smtClean="0"/>
                        <a:t>обязательной части,</a:t>
                      </a:r>
                    </a:p>
                    <a:p>
                      <a:pPr algn="ctr"/>
                      <a:r>
                        <a:rPr lang="ru-RU" baseline="0" dirty="0" smtClean="0"/>
                        <a:t> ПК – часть, формируемая участниками.</a:t>
                      </a:r>
                      <a:endParaRPr lang="ru-RU" dirty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профессиональный стандарт обновлен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(06-005 Инженер-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радиоэлектронщик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 09.06.2014г.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06-005 Специалист по эксплуатации радиоэлектронных средств (инженер-электроник) от 31.07.2019г.)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нужно ли вносить изменения в основную профессиональную образовательную программу?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 приведен</a:t>
                      </a:r>
                      <a:r>
                        <a:rPr lang="ru-RU" baseline="0" dirty="0" smtClean="0"/>
                        <a:t> выше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6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648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Ответы на вопросы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2261"/>
              </p:ext>
            </p:extLst>
          </p:nvPr>
        </p:nvGraphicFramePr>
        <p:xfrm>
          <a:off x="251520" y="908720"/>
          <a:ext cx="8712968" cy="5813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84"/>
                <a:gridCol w="4356484"/>
              </a:tblGrid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Могут ли разработчики образовательных программ выбирать  профессиональные стандарты, относящиеся к областям профессиональной деятельности, не указанным во ФГОС ВО. </a:t>
                      </a:r>
                    </a:p>
                    <a:p>
                      <a:pPr algn="ctr"/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Например, во ФГОС ВО 12.03.01 "Приборостроение" указаны 29 и 40 области, мы бы хотели взять профессиональный стандарт из 32 области "Авиастроение",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Да.</a:t>
                      </a:r>
                    </a:p>
                    <a:p>
                      <a:pPr algn="ctr"/>
                      <a:r>
                        <a:rPr lang="ru-RU" dirty="0" smtClean="0"/>
                        <a:t>П.3.4. ФГОС разрешает это делать</a:t>
                      </a:r>
                      <a:endParaRPr lang="en-US" dirty="0" smtClean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Можно ли выбирать Обобщенные трудовые функции для уровня 5, если в ПС указывается требуемый уровень образования высшее образование -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бакалавриат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если в соответствии с приказом Минтруда №148н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бакалавриату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соответствует уровень 6.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Однозначного ответа нет, эксперты трактуют по-разному.</a:t>
                      </a:r>
                    </a:p>
                    <a:p>
                      <a:pPr algn="ctr"/>
                      <a:r>
                        <a:rPr lang="ru-RU" dirty="0" smtClean="0"/>
                        <a:t>Не рекомендуем, во избежание лишних вопросов.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4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648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Ответы на вопросы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51247"/>
              </p:ext>
            </p:extLst>
          </p:nvPr>
        </p:nvGraphicFramePr>
        <p:xfrm>
          <a:off x="251520" y="908720"/>
          <a:ext cx="8712968" cy="5371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84"/>
                <a:gridCol w="4356484"/>
              </a:tblGrid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/>
                        <a:t>Какие принципы ФУМО закладывает в ОПОП и УП?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/>
                        <a:t>Обеспечение</a:t>
                      </a:r>
                      <a:r>
                        <a:rPr lang="ru-RU" i="0" baseline="0" dirty="0" smtClean="0"/>
                        <a:t> вариативности для ВУЗов</a:t>
                      </a:r>
                      <a:endParaRPr lang="en-US" i="0" dirty="0" smtClean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Чем больше ТФ и индикаторов их достижения в РПД,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тем больше должен быть объем дисциплины. Правильно ли я это понимаю?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/>
                        <a:t>В РПД</a:t>
                      </a:r>
                      <a:r>
                        <a:rPr lang="ru-RU" i="0" baseline="0" dirty="0" smtClean="0"/>
                        <a:t> нет ТФ.</a:t>
                      </a:r>
                      <a:endParaRPr lang="ru-RU" i="0" dirty="0" smtClean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Каково видение УП нагрузки магистрантов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плане соотношения аудиторных часов и самостоятельной работы?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/>
                        <a:t>Определяется</a:t>
                      </a:r>
                      <a:r>
                        <a:rPr lang="ru-RU" i="0" baseline="0" dirty="0" smtClean="0"/>
                        <a:t> разделом </a:t>
                      </a:r>
                      <a:r>
                        <a:rPr lang="en-US" i="0" baseline="0" dirty="0" smtClean="0"/>
                        <a:t>II</a:t>
                      </a:r>
                      <a:r>
                        <a:rPr lang="ru-RU" i="0" baseline="0" dirty="0" smtClean="0"/>
                        <a:t> ФГОС 3++ и ЛНА организации</a:t>
                      </a:r>
                      <a:endParaRPr lang="ru-RU" i="0" dirty="0" smtClean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Каковы должны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быть нормы нагрузки на прием экзаменов?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dirty="0" smtClean="0"/>
                        <a:t>Определяется</a:t>
                      </a:r>
                      <a:r>
                        <a:rPr lang="ru-RU" i="0" baseline="0" dirty="0" smtClean="0"/>
                        <a:t> ЛНА организации</a:t>
                      </a:r>
                      <a:endParaRPr lang="ru-RU" i="0" dirty="0" smtClean="0"/>
                    </a:p>
                    <a:p>
                      <a:pPr algn="ctr"/>
                      <a:endParaRPr lang="ru-RU" i="0" dirty="0" smtClean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…профессор должен вести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только у аспирантов…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/>
                        <a:t>Нет, у аспирантов может</a:t>
                      </a:r>
                      <a:r>
                        <a:rPr lang="ru-RU" i="0" baseline="0" dirty="0" smtClean="0"/>
                        <a:t> вести только профессор, но и у остальных обучающихся он тоже может</a:t>
                      </a:r>
                      <a:endParaRPr lang="ru-RU" i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9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8722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"</a:t>
            </a:r>
            <a:r>
              <a:rPr lang="ru-RU" dirty="0"/>
              <a:t>Педагог профессионального обучения, профессионального образования и дополнительного профессионального образования" (Зарегистрировано в Минюсте России 24.09.2015 N 38993)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Данные </a:t>
            </a:r>
            <a:r>
              <a:rPr lang="ru-RU" b="1" dirty="0"/>
              <a:t>из презентации М.А. </a:t>
            </a:r>
            <a:r>
              <a:rPr lang="ru-RU" b="1" dirty="0" err="1"/>
              <a:t>Боровской</a:t>
            </a:r>
            <a:r>
              <a:rPr lang="ru-RU" b="1" dirty="0"/>
              <a:t>,</a:t>
            </a:r>
          </a:p>
          <a:p>
            <a:pPr marL="0" indent="0" algn="ctr">
              <a:buNone/>
            </a:pPr>
            <a:r>
              <a:rPr lang="ru-RU" b="1" dirty="0"/>
              <a:t> зам. министра науки и 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902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/>
              <a:t>Данные из презентации М.А. </a:t>
            </a:r>
            <a:r>
              <a:rPr lang="ru-RU" sz="2000" b="1" dirty="0" err="1"/>
              <a:t>Боровской</a:t>
            </a:r>
            <a:r>
              <a:rPr lang="ru-RU" sz="2000" b="1" dirty="0"/>
              <a:t>,</a:t>
            </a:r>
          </a:p>
          <a:p>
            <a:pPr marL="0" indent="0" algn="ctr">
              <a:buNone/>
            </a:pPr>
            <a:r>
              <a:rPr lang="ru-RU" sz="2000" b="1" dirty="0"/>
              <a:t> зам. министра науки и высшего образования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t="15108" r="28007" b="20467"/>
          <a:stretch/>
        </p:blipFill>
        <p:spPr bwMode="auto">
          <a:xfrm>
            <a:off x="251520" y="1209872"/>
            <a:ext cx="8640960" cy="5099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9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/>
              <a:t>Данные из презентации М.А. </a:t>
            </a:r>
            <a:r>
              <a:rPr lang="ru-RU" sz="2000" b="1" dirty="0" err="1"/>
              <a:t>Боровской</a:t>
            </a:r>
            <a:r>
              <a:rPr lang="ru-RU" sz="2000" b="1" dirty="0"/>
              <a:t>,</a:t>
            </a:r>
          </a:p>
          <a:p>
            <a:pPr marL="0" indent="0" algn="ctr">
              <a:buNone/>
            </a:pPr>
            <a:r>
              <a:rPr lang="ru-RU" sz="2000" b="1" dirty="0"/>
              <a:t> зам. министра науки и высшего образования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0187" t="14253" r="14698" b="16761"/>
          <a:stretch/>
        </p:blipFill>
        <p:spPr bwMode="auto">
          <a:xfrm>
            <a:off x="323528" y="1124744"/>
            <a:ext cx="8496944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74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/>
              <a:t>Данные из презентации М.А. </a:t>
            </a:r>
            <a:r>
              <a:rPr lang="ru-RU" sz="2000" b="1" dirty="0" err="1"/>
              <a:t>Боровской</a:t>
            </a:r>
            <a:r>
              <a:rPr lang="ru-RU" sz="2000" b="1" dirty="0"/>
              <a:t>,</a:t>
            </a:r>
          </a:p>
          <a:p>
            <a:pPr marL="0" indent="0" algn="ctr">
              <a:buNone/>
            </a:pPr>
            <a:r>
              <a:rPr lang="ru-RU" sz="2000" b="1" dirty="0"/>
              <a:t> зам. министра науки и высшего образования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4823" r="28007" b="20183"/>
          <a:stretch/>
        </p:blipFill>
        <p:spPr bwMode="auto">
          <a:xfrm>
            <a:off x="215516" y="1124744"/>
            <a:ext cx="871296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78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400</Words>
  <Application>Microsoft Office PowerPoint</Application>
  <PresentationFormat>Экран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Федеральное учебно-методическое объединение в системе высшего  образования по укрупненной группе специальностей и направлений подготовки  11.00.00 «Электроника, радиотехника и системы связи»   Особенности сопряжения ФГОС и ПС, а также подготовка ОПОП на основе ПООП  Грязнов А.Ю.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nmshulepova</dc:creator>
  <cp:lastModifiedBy>Пользователь Windows</cp:lastModifiedBy>
  <cp:revision>130</cp:revision>
  <cp:lastPrinted>2019-04-03T08:33:17Z</cp:lastPrinted>
  <dcterms:created xsi:type="dcterms:W3CDTF">2016-12-08T08:13:37Z</dcterms:created>
  <dcterms:modified xsi:type="dcterms:W3CDTF">2019-12-10T06:45:19Z</dcterms:modified>
</cp:coreProperties>
</file>