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0" r:id="rId2"/>
  </p:sldMasterIdLst>
  <p:notesMasterIdLst>
    <p:notesMasterId r:id="rId11"/>
  </p:notesMasterIdLst>
  <p:handoutMasterIdLst>
    <p:handoutMasterId r:id="rId12"/>
  </p:handoutMasterIdLst>
  <p:sldIdLst>
    <p:sldId id="256" r:id="rId3"/>
    <p:sldId id="370" r:id="rId4"/>
    <p:sldId id="376" r:id="rId5"/>
    <p:sldId id="381" r:id="rId6"/>
    <p:sldId id="382" r:id="rId7"/>
    <p:sldId id="379" r:id="rId8"/>
    <p:sldId id="380" r:id="rId9"/>
    <p:sldId id="377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9695" autoAdjust="0"/>
  </p:normalViewPr>
  <p:slideViewPr>
    <p:cSldViewPr>
      <p:cViewPr>
        <p:scale>
          <a:sx n="75" d="100"/>
          <a:sy n="75" d="100"/>
        </p:scale>
        <p:origin x="76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42"/>
    </p:cViewPr>
  </p:sorterViewPr>
  <p:notesViewPr>
    <p:cSldViewPr showGuides="1">
      <p:cViewPr varScale="1">
        <p:scale>
          <a:sx n="74" d="100"/>
          <a:sy n="74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pPr rtl="0"/>
            <a:fld id="{C0F6AAFE-62B5-4E65-9F62-440349BB92BC}" type="datetime1">
              <a:rPr lang="ru-RU" smtClean="0"/>
              <a:t>04.12.2024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44952A71-D3E7-4C5E-B1D3-A32040FDC87E}" type="datetime1">
              <a:rPr lang="ru-RU" smtClean="0"/>
              <a:pPr/>
              <a:t>04.12.2024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4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6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6349" y="1383175"/>
            <a:ext cx="4409955" cy="2126788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6348" y="4230548"/>
            <a:ext cx="4409955" cy="102725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4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2111" y="1724628"/>
            <a:ext cx="4409955" cy="2126788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2109" y="4606725"/>
            <a:ext cx="4409955" cy="102725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0350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844952"/>
            <a:ext cx="8207415" cy="845736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2" y="2121718"/>
            <a:ext cx="8207415" cy="2776242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742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E6E6C0-3222-481C-9230-BDC02932C017}" type="datetime1">
              <a:rPr lang="en-US" smtClean="0"/>
              <a:t>12/4/2024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3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141316"/>
            <a:ext cx="12192000" cy="307657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71347"/>
            <a:ext cx="103632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18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51141"/>
            <a:ext cx="103632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350" baseline="0">
                <a:solidFill>
                  <a:srgbClr val="37B34A"/>
                </a:solidFill>
                <a:latin typeface="PT Sans" charset="-5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"/>
            <a:ext cx="12192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59" y="4337"/>
            <a:ext cx="105156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4" y="204759"/>
            <a:ext cx="2577293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414227"/>
            <a:ext cx="12192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4724400" y="6436854"/>
            <a:ext cx="2743200" cy="365125"/>
          </a:xfrm>
        </p:spPr>
        <p:txBody>
          <a:bodyPr anchor="ctr" anchorCtr="0"/>
          <a:lstStyle>
            <a:lvl1pPr algn="ctr">
              <a:defRPr sz="12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r>
              <a:rPr lang="ru-RU" dirty="0"/>
              <a:t>26.05.2016</a:t>
            </a:r>
          </a:p>
        </p:txBody>
      </p:sp>
    </p:spTree>
    <p:extLst>
      <p:ext uri="{BB962C8B-B14F-4D97-AF65-F5344CB8AC3E}">
        <p14:creationId xmlns:p14="http://schemas.microsoft.com/office/powerpoint/2010/main" val="14410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944548"/>
            <a:ext cx="12192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71344"/>
            <a:ext cx="103632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18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47908"/>
            <a:ext cx="103632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350" baseline="0">
                <a:solidFill>
                  <a:srgbClr val="37B34A"/>
                </a:solidFill>
                <a:latin typeface="PT Sans" charset="-5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"/>
            <a:ext cx="12192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59" y="4337"/>
            <a:ext cx="105156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99" y="284589"/>
            <a:ext cx="2577293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414227"/>
            <a:ext cx="12192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4724400" y="6436854"/>
            <a:ext cx="2743200" cy="365125"/>
          </a:xfrm>
        </p:spPr>
        <p:txBody>
          <a:bodyPr anchor="ctr" anchorCtr="0"/>
          <a:lstStyle>
            <a:lvl1pPr algn="ctr">
              <a:defRPr sz="12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r>
              <a:rPr lang="ru-RU" dirty="0"/>
              <a:t>26.05.2016</a:t>
            </a:r>
          </a:p>
        </p:txBody>
      </p:sp>
    </p:spTree>
    <p:extLst>
      <p:ext uri="{BB962C8B-B14F-4D97-AF65-F5344CB8AC3E}">
        <p14:creationId xmlns:p14="http://schemas.microsoft.com/office/powerpoint/2010/main" val="15683272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49"/>
            <a:ext cx="12192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7" y="230287"/>
            <a:ext cx="1515212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943" y="87085"/>
            <a:ext cx="9000175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66" y="972457"/>
            <a:ext cx="11052751" cy="5104252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462614"/>
            <a:ext cx="12192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83679"/>
            <a:ext cx="27432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pPr rtl="0"/>
            <a:fld id="{B13333A4-2EF1-4B79-B68C-AB20E66B48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65564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472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1BEC-C5DD-4E22-B6C5-E545AE0DB6BD}" type="datetime1">
              <a:rPr lang="en-US" smtClean="0"/>
              <a:t>12/4/2024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1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</p:spTree>
    <p:extLst>
      <p:ext uri="{BB962C8B-B14F-4D97-AF65-F5344CB8AC3E}">
        <p14:creationId xmlns:p14="http://schemas.microsoft.com/office/powerpoint/2010/main" val="252381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1BEC-C5DD-4E22-B6C5-E545AE0DB6BD}" type="datetime1">
              <a:rPr lang="en-US" smtClean="0"/>
              <a:t>12/4/2024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1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 dirty="0"/>
          </a:p>
        </p:txBody>
      </p:sp>
    </p:spTree>
    <p:extLst>
      <p:ext uri="{BB962C8B-B14F-4D97-AF65-F5344CB8AC3E}">
        <p14:creationId xmlns:p14="http://schemas.microsoft.com/office/powerpoint/2010/main" val="2145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5" r:id="rId3"/>
    <p:sldLayoutId id="214748373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368" y="2708920"/>
            <a:ext cx="11089232" cy="1895538"/>
          </a:xfrm>
        </p:spPr>
        <p:txBody>
          <a:bodyPr rtlCol="0" anchor="ctr">
            <a:noAutofit/>
          </a:bodyPr>
          <a:lstStyle/>
          <a:p>
            <a:pPr algn="ctr"/>
            <a: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</a:t>
            </a:r>
            <a: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учебно-методического </a:t>
            </a:r>
            <a:r>
              <a:rPr lang="ru-RU" sz="2600" dirty="0" smtClean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</a:t>
            </a:r>
            <a:r>
              <a:rPr lang="en-US" sz="2600" dirty="0" smtClean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УГСН 16.00.00 </a:t>
            </a:r>
            <a: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«Физико-технические </a:t>
            </a:r>
            <a: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науки и технологии» </a:t>
            </a:r>
            <a: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2024 </a:t>
            </a:r>
            <a:r>
              <a:rPr lang="ru-RU" sz="2600" dirty="0">
                <a:ln w="12700"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28" y="4573266"/>
            <a:ext cx="6192688" cy="360813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Макаров Сергей Борисович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5624514"/>
            <a:ext cx="2057400" cy="274637"/>
          </a:xfrm>
        </p:spPr>
        <p:txBody>
          <a:bodyPr/>
          <a:lstStyle/>
          <a:p>
            <a:fld id="{4FAB73BC-B049-4115-A692-8D63A059BFB8}" type="slidenum">
              <a:rPr lang="en-US" sz="1350" b="1">
                <a:solidFill>
                  <a:schemeClr val="bg1"/>
                </a:solidFill>
              </a:rPr>
              <a:t>1</a:t>
            </a:fld>
            <a:endParaRPr 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5" y="87085"/>
            <a:ext cx="7504964" cy="57794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ФУМО по УГСН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.00.00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Физико-технические науки и технологии»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173800"/>
              </p:ext>
            </p:extLst>
          </p:nvPr>
        </p:nvGraphicFramePr>
        <p:xfrm>
          <a:off x="227348" y="787384"/>
          <a:ext cx="11737304" cy="57210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3141">
                  <a:extLst>
                    <a:ext uri="{9D8B030D-6E8A-4147-A177-3AD203B41FA5}">
                      <a16:colId xmlns:a16="http://schemas.microsoft.com/office/drawing/2014/main" val="2272371043"/>
                    </a:ext>
                  </a:extLst>
                </a:gridCol>
                <a:gridCol w="1988739">
                  <a:extLst>
                    <a:ext uri="{9D8B030D-6E8A-4147-A177-3AD203B41FA5}">
                      <a16:colId xmlns:a16="http://schemas.microsoft.com/office/drawing/2014/main" val="3932545746"/>
                    </a:ext>
                  </a:extLst>
                </a:gridCol>
                <a:gridCol w="3066070">
                  <a:extLst>
                    <a:ext uri="{9D8B030D-6E8A-4147-A177-3AD203B41FA5}">
                      <a16:colId xmlns:a16="http://schemas.microsoft.com/office/drawing/2014/main" val="4186892169"/>
                    </a:ext>
                  </a:extLst>
                </a:gridCol>
                <a:gridCol w="2395368">
                  <a:extLst>
                    <a:ext uri="{9D8B030D-6E8A-4147-A177-3AD203B41FA5}">
                      <a16:colId xmlns:a16="http://schemas.microsoft.com/office/drawing/2014/main" val="1456127147"/>
                    </a:ext>
                  </a:extLst>
                </a:gridCol>
                <a:gridCol w="2203737">
                  <a:extLst>
                    <a:ext uri="{9D8B030D-6E8A-4147-A177-3AD203B41FA5}">
                      <a16:colId xmlns:a16="http://schemas.microsoft.com/office/drawing/2014/main" val="2429500925"/>
                    </a:ext>
                  </a:extLst>
                </a:gridCol>
                <a:gridCol w="1940249">
                  <a:extLst>
                    <a:ext uri="{9D8B030D-6E8A-4147-A177-3AD203B41FA5}">
                      <a16:colId xmlns:a16="http://schemas.microsoft.com/office/drawing/2014/main" val="2229485391"/>
                    </a:ext>
                  </a:extLst>
                </a:gridCol>
              </a:tblGrid>
              <a:tr h="57606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«Физико-технические науки и технологии»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066745"/>
                  </a:ext>
                </a:extLst>
              </a:tr>
              <a:tr h="144016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 Борисович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lvl="0" indent="1655763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      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Фотиади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147763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Андрей Николаевич,                                            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 </a:t>
                      </a: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Эпаминондович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854075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Заместитель председателя                           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председателя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31325"/>
                  </a:ext>
                </a:extLst>
              </a:tr>
              <a:tr h="1107352">
                <a:tc rowSpan="5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Коды специальностей, направлений подготовки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специальностей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направлений подготовки.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НМС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базовой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479236"/>
                  </a:ext>
                </a:extLst>
              </a:tr>
              <a:tr h="517370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16.ХХ.01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«Техническая физика»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 Андрей Николаевич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СПбПУ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Петра Великого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amor@mx.bmstu.ru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562568"/>
                  </a:ext>
                </a:extLst>
              </a:tr>
              <a:tr h="703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16.0Х.02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«Высокотехнологические плазменные и энергетические установки»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Ивахненко Сергей Геннадьевич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Московский гос. технический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ун-т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Баумана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ivakhnenko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bmstu.ru</a:t>
                      </a: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48971"/>
                  </a:ext>
                </a:extLst>
              </a:tr>
              <a:tr h="503756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16.0Х.03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«Холодильная, криогенная техника и системы жизнеобеспечения»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Лавров Николай Алексеевич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Московский гос. технический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ун-т 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Баумана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lavrovna@bmstu.ru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8040"/>
                  </a:ext>
                </a:extLst>
              </a:tr>
              <a:tr h="606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16.05.01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«Специальные системы жизнеобеспечения»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Козлов </a:t>
                      </a:r>
                    </a:p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 Валерьевич</a:t>
                      </a: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ВВИА им. проф. </a:t>
                      </a:r>
                    </a:p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Н.Е. Жуковского и </a:t>
                      </a:r>
                    </a:p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Ю.А. Гагарина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z662@rambler.ru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4" marR="2554" marT="2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52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524000" y="998314"/>
            <a:ext cx="0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8575">
              <a:lnSpc>
                <a:spcPts val="1073"/>
              </a:lnSpc>
            </a:pPr>
            <a:fld id="{81D60167-4931-47E6-BA6A-407CBD079E47}" type="slidenum">
              <a:rPr dirty="0"/>
              <a:pPr marL="28575">
                <a:lnSpc>
                  <a:spcPts val="1073"/>
                </a:lnSpc>
              </a:pPr>
              <a:t>3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335360" y="1171282"/>
            <a:ext cx="1144927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требований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подходов к проектированию образовательных стандартов  ВО с учетом необходимости обеспечить фундаментальную подготовку и исследовательский трек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Специализация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учебных планов для иностранных студентов (совместного обучения).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по запросам МОН</a:t>
            </a:r>
          </a:p>
          <a:p>
            <a:pPr marL="69056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мероприятиях по реализации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Кигалийской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поправки к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Монреальскому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протоколу по веществам, разрушающим озоновый слой</a:t>
            </a:r>
          </a:p>
          <a:p>
            <a:pPr marL="69056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Критический анализ предложенных классификаторов сферы труда и их соответствия классификаторам, используемым в сфере образования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подхода к введению в программы подготовки обучающихся элементов разработки и применения новейших информационных технологий и технологий искусственного интеллекта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 startAt="4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Рецензирование учебно-методической литературы.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 startAt="4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Методическая работа по составлению и анализу образовательных программ по запросам учебных организаций.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87085"/>
            <a:ext cx="9505055" cy="577942"/>
          </a:xfrm>
        </p:spPr>
        <p:txBody>
          <a:bodyPr>
            <a:normAutofit fontScale="90000"/>
          </a:bodyPr>
          <a:lstStyle/>
          <a:p>
            <a:r>
              <a:rPr lang="ru-RU" spc="-4" dirty="0">
                <a:solidFill>
                  <a:srgbClr val="12387C"/>
                </a:solidFill>
              </a:rPr>
              <a:t>Основные направления деятельности ФУМО в 2024 году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6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ФУНКЦИИ И РОЛИ ИНЖЕНЕРА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48681"/>
              </p:ext>
            </p:extLst>
          </p:nvPr>
        </p:nvGraphicFramePr>
        <p:xfrm>
          <a:off x="131676" y="1119845"/>
          <a:ext cx="11928648" cy="534885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43844">
                  <a:extLst>
                    <a:ext uri="{9D8B030D-6E8A-4147-A177-3AD203B41FA5}">
                      <a16:colId xmlns:a16="http://schemas.microsoft.com/office/drawing/2014/main" val="23175692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510918256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85933219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533693288"/>
                    </a:ext>
                  </a:extLst>
                </a:gridCol>
                <a:gridCol w="2363924">
                  <a:extLst>
                    <a:ext uri="{9D8B030D-6E8A-4147-A177-3AD203B41FA5}">
                      <a16:colId xmlns:a16="http://schemas.microsoft.com/office/drawing/2014/main" val="1532897896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«Исполнитель»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«Разработчик»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 «Инженер-исследователь»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«Метаинженер» 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2876028252"/>
                  </a:ext>
                </a:extLst>
              </a:tr>
              <a:tr h="922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Проектирование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Решает поставленные задачи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Адаптирует проект под заданные условия (перепроектирует)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Обеспечивает проектирование полного цикла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Совмещает </a:t>
                      </a:r>
                      <a:r>
                        <a:rPr lang="ru-RU" sz="1500" dirty="0">
                          <a:effectLst/>
                        </a:rPr>
                        <a:t>все три функциональных блока</a:t>
                      </a:r>
                      <a:endParaRPr lang="en-US" sz="15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</a:t>
                      </a:r>
                      <a:endParaRPr lang="en-US" sz="15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2564212345"/>
                  </a:ext>
                </a:extLst>
              </a:tr>
              <a:tr h="932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Моделирование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Понимает границы применяемой модели, тех. процессов и оборудования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Адаптирует существующую модель под заданные условия на базе прототипа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Строит новую модель под конкретные условия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517987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Конструирование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Понимает принципы и схемы конструирования. Может испытывать конструкции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Конструирует элементы, узлы под заданные требования подсистем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Конструирует систему в целом, обеспечивая уникальное качество и глобальную конкурентоспособность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484497"/>
                  </a:ext>
                </a:extLst>
              </a:tr>
              <a:tr h="950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Рабочие места 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Производство Эксплуатация Внедрение Тестирование 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Инженер конструктор Инженер-технолог …..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Инженерный спецназ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Создает новые рабочие места с метапредметными компетенциями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786438881"/>
                  </a:ext>
                </a:extLst>
              </a:tr>
              <a:tr h="777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Комментарии 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Работает по регламентам (инженер по эксплуатации, техотдел) 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Обеспечивает </a:t>
                      </a:r>
                      <a:r>
                        <a:rPr lang="ru-RU" sz="1500" dirty="0" err="1">
                          <a:effectLst/>
                        </a:rPr>
                        <a:t>кастомизацию</a:t>
                      </a:r>
                      <a:r>
                        <a:rPr lang="ru-RU" sz="1500" dirty="0">
                          <a:effectLst/>
                        </a:rPr>
                        <a:t> (в условиях индивидуальных производств)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 Мировой уровень цепочки разделения труда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Новая инженерия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76" marR="50676" marT="0" marB="0"/>
                </a:tc>
                <a:extLst>
                  <a:ext uri="{0D108BD9-81ED-4DB2-BD59-A6C34878D82A}">
                    <a16:rowId xmlns:a16="http://schemas.microsoft.com/office/drawing/2014/main" val="341153378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4960" y="733398"/>
            <a:ext cx="11745364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инженерного образования в вузах - открытая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экосистема генерации знаний и технологий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6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ФУНКЦИОНАЛЬНАЯ СХЕМА ООП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13333A4-2EF1-4B79-B68C-AB20E66B4822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3" y="1940642"/>
            <a:ext cx="11580250" cy="48939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511" y="1003064"/>
            <a:ext cx="10441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работодателей на всех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этапах:              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результатов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управление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ООП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вложение в ООП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9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524000" y="998314"/>
            <a:ext cx="0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8575">
              <a:lnSpc>
                <a:spcPts val="1073"/>
              </a:lnSpc>
            </a:pPr>
            <a:fld id="{81D60167-4931-47E6-BA6A-407CBD079E47}" type="slidenum">
              <a:rPr dirty="0"/>
              <a:pPr marL="28575">
                <a:lnSpc>
                  <a:spcPts val="1073"/>
                </a:lnSpc>
              </a:pPr>
              <a:t>6</a:t>
            </a:fld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407368" y="1556792"/>
            <a:ext cx="113772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Тенденция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приему на обучение иностранных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студентов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Усиление кооперации с представителями образовательного сообщества стран СНГ (включение в состав ФУМО представителя Российско-армянского университета)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неразглашения сведений, составляющих государственную тайну. 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Совместное обучение российских и иностранных студентов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содержания учебных программ на предмет недопущения утечки критической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информации. 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5600" y="116632"/>
            <a:ext cx="9000175" cy="577942"/>
          </a:xfrm>
        </p:spPr>
        <p:txBody>
          <a:bodyPr/>
          <a:lstStyle/>
          <a:p>
            <a:r>
              <a:rPr lang="ru-RU" spc="-4" dirty="0">
                <a:solidFill>
                  <a:srgbClr val="12387C"/>
                </a:solidFill>
              </a:rPr>
              <a:t>Специализация учебных планов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4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524000" y="998314"/>
            <a:ext cx="0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8575">
              <a:lnSpc>
                <a:spcPts val="1073"/>
              </a:lnSpc>
            </a:pPr>
            <a:fld id="{81D60167-4931-47E6-BA6A-407CBD079E47}" type="slidenum">
              <a:rPr dirty="0"/>
              <a:pPr marL="28575">
                <a:lnSpc>
                  <a:spcPts val="1073"/>
                </a:lnSpc>
              </a:pPr>
              <a:t>7</a:t>
            </a:fld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191344" y="1628801"/>
            <a:ext cx="115212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работе Координационного совета по области образования «Инженерное дело, технологии и технические науки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Совместная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с несколькими ФУМО по  разработке подхода к введению в программы подготовки обучающихся элементов разработки и применения новейших информационных технологий и технологий искусственного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интеллекта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Экспертиза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качества рукописей учебных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изданий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-4" dirty="0">
                <a:solidFill>
                  <a:srgbClr val="12387C"/>
                </a:solidFill>
              </a:rPr>
              <a:t>Рецензирование учебно-методической литературы.</a:t>
            </a:r>
            <a:br>
              <a:rPr lang="ru-RU" spc="-4" dirty="0">
                <a:solidFill>
                  <a:srgbClr val="12387C"/>
                </a:solidFill>
              </a:rPr>
            </a:br>
            <a:r>
              <a:rPr lang="ru-RU" spc="-4" dirty="0">
                <a:solidFill>
                  <a:srgbClr val="12387C"/>
                </a:solidFill>
              </a:rPr>
              <a:t>Методическая работа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2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5032" y="3809077"/>
            <a:ext cx="8712968" cy="327398"/>
          </a:xfrm>
          <a:prstGeom prst="rect">
            <a:avLst/>
          </a:prstGeom>
        </p:spPr>
        <p:txBody>
          <a:bodyPr vert="horz" wrap="square" lIns="0" tIns="37148" rIns="0" bIns="0" rtlCol="0" anchor="ctr" anchorCtr="1">
            <a:spAutoFit/>
          </a:bodyPr>
          <a:lstStyle/>
          <a:p>
            <a:pPr marL="9525" marR="3810">
              <a:lnSpc>
                <a:spcPts val="1785"/>
              </a:lnSpc>
              <a:spcBef>
                <a:spcPts val="293"/>
              </a:spcBef>
            </a:pPr>
            <a:r>
              <a:rPr lang="ru-RU" sz="4000" spc="-4" dirty="0">
                <a:solidFill>
                  <a:srgbClr val="123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524000" y="998314"/>
            <a:ext cx="0" cy="1410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8575">
              <a:lnSpc>
                <a:spcPts val="1073"/>
              </a:lnSpc>
            </a:pPr>
            <a:fld id="{81D60167-4931-47E6-BA6A-407CBD079E47}" type="slidenum">
              <a:rPr dirty="0"/>
              <a:pPr marL="28575">
                <a:lnSpc>
                  <a:spcPts val="1073"/>
                </a:lnSpc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40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81F0F973-6EEA-4C34-BFD6-432B8CD56DB7}" vid="{EB6EE70C-3028-48EA-A0A0-D6270FBBE910}"/>
    </a:ext>
  </a:extLst>
</a:theme>
</file>

<file path=ppt/theme/theme2.xml><?xml version="1.0" encoding="utf-8"?>
<a:theme xmlns:a="http://schemas.openxmlformats.org/drawingml/2006/main" name="Тема3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354F12"/>
      </a:hlink>
      <a:folHlink>
        <a:srgbClr val="004B3A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3E5836AF-0308-496A-8087-AC61BB8C2A5C}" vid="{44D5AD1E-F551-4C2D-86A9-AA9EC129678C}"/>
    </a:ext>
  </a:extLst>
</a:theme>
</file>

<file path=ppt/theme/theme3.xml><?xml version="1.0" encoding="utf-8"?>
<a:theme xmlns:a="http://schemas.openxmlformats.org/drawingml/2006/main" name="Тема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6684</TotalTime>
  <Words>559</Words>
  <Application>Microsoft Office PowerPoint</Application>
  <PresentationFormat>Widescreen</PresentationFormat>
  <Paragraphs>109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Schoolbook</vt:lpstr>
      <vt:lpstr>PT Sans</vt:lpstr>
      <vt:lpstr>Times New Roman</vt:lpstr>
      <vt:lpstr>Wingdings</vt:lpstr>
      <vt:lpstr>Тема2</vt:lpstr>
      <vt:lpstr>Тема3</vt:lpstr>
      <vt:lpstr>О работе  Федерального учебно-методического объединения по УГСН 16.00.00  «Физико-технические науки и технологии»  в 2024 году</vt:lpstr>
      <vt:lpstr>ФУМО по УГСН 16.00.00 «Физико-технические науки и технологии» </vt:lpstr>
      <vt:lpstr>Основные направления деятельности ФУМО в 2024 году</vt:lpstr>
      <vt:lpstr>ФУНКЦИИ И РОЛИ ИНЖЕНЕРА</vt:lpstr>
      <vt:lpstr>ФУНКЦИОНАЛЬНАЯ СХЕМА ООП</vt:lpstr>
      <vt:lpstr>Специализация учебных планов</vt:lpstr>
      <vt:lpstr>Рецензирование учебно-методической литературы. Методическая работа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НИР за 2017/2018 уч. год</dc:title>
  <dc:creator>Malika Davliatova</dc:creator>
  <cp:lastModifiedBy>Platon</cp:lastModifiedBy>
  <cp:revision>402</cp:revision>
  <cp:lastPrinted>2021-04-26T11:06:17Z</cp:lastPrinted>
  <dcterms:created xsi:type="dcterms:W3CDTF">2018-09-11T16:01:50Z</dcterms:created>
  <dcterms:modified xsi:type="dcterms:W3CDTF">2024-12-04T21:05:35Z</dcterms:modified>
</cp:coreProperties>
</file>