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2"/>
  </p:notesMasterIdLst>
  <p:handoutMasterIdLst>
    <p:handoutMasterId r:id="rId23"/>
  </p:handoutMasterIdLst>
  <p:sldIdLst>
    <p:sldId id="362" r:id="rId2"/>
    <p:sldId id="528" r:id="rId3"/>
    <p:sldId id="529" r:id="rId4"/>
    <p:sldId id="530" r:id="rId5"/>
    <p:sldId id="531" r:id="rId6"/>
    <p:sldId id="532" r:id="rId7"/>
    <p:sldId id="533" r:id="rId8"/>
    <p:sldId id="535" r:id="rId9"/>
    <p:sldId id="536" r:id="rId10"/>
    <p:sldId id="538" r:id="rId11"/>
    <p:sldId id="539" r:id="rId12"/>
    <p:sldId id="540" r:id="rId13"/>
    <p:sldId id="541" r:id="rId14"/>
    <p:sldId id="542" r:id="rId15"/>
    <p:sldId id="544" r:id="rId16"/>
    <p:sldId id="548" r:id="rId17"/>
    <p:sldId id="549" r:id="rId18"/>
    <p:sldId id="550" r:id="rId19"/>
    <p:sldId id="551" r:id="rId20"/>
    <p:sldId id="459" r:id="rId21"/>
  </p:sldIdLst>
  <p:sldSz cx="20316825" cy="15244763"/>
  <p:notesSz cx="9947275" cy="6858000"/>
  <p:defaultTextStyle>
    <a:defPPr>
      <a:defRPr lang="ru-RU"/>
    </a:defPPr>
    <a:lvl1pPr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03300" indent="-546100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08188" indent="-1093788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013075" indent="-1641475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017963" indent="-2189163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2">
          <p15:clr>
            <a:srgbClr val="A4A3A4"/>
          </p15:clr>
        </p15:guide>
        <p15:guide id="2" pos="63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тудент НИУ ВШЭ" initials="СНВ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9900"/>
    <a:srgbClr val="CCFFCC"/>
    <a:srgbClr val="15798D"/>
    <a:srgbClr val="000000"/>
    <a:srgbClr val="4D4D4D"/>
    <a:srgbClr val="3333CC"/>
    <a:srgbClr val="FF7C80"/>
    <a:srgbClr val="E4E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28" autoAdjust="0"/>
  </p:normalViewPr>
  <p:slideViewPr>
    <p:cSldViewPr>
      <p:cViewPr varScale="1">
        <p:scale>
          <a:sx n="31" d="100"/>
          <a:sy n="31" d="100"/>
        </p:scale>
        <p:origin x="1488" y="72"/>
      </p:cViewPr>
      <p:guideLst>
        <p:guide orient="horz" pos="4802"/>
        <p:guide pos="6399"/>
      </p:guideLst>
    </p:cSldViewPr>
  </p:slideViewPr>
  <p:outlineViewPr>
    <p:cViewPr>
      <p:scale>
        <a:sx n="33" d="100"/>
        <a:sy n="33" d="100"/>
      </p:scale>
      <p:origin x="0" y="100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292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8" y="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9F14AAC1-5447-4A28-98F3-D06CEF13CFAC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8" y="651391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6B25B72-DA15-42CD-871C-5B830AF39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2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defTabSz="20184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8" y="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defTabSz="20184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C8A59-D867-4132-B73C-AE17897E6D13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14350"/>
            <a:ext cx="3425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1"/>
            <a:ext cx="7957820" cy="308610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1391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defTabSz="20184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8" y="6513910"/>
            <a:ext cx="4310486" cy="34290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 defTabSz="20184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55522-3C0C-49F8-B777-6FE39DD4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4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03300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08188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13075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017963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02248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26984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3146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35959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3CB787-B312-4109-ABDA-B30CE0430899}" type="slidenum">
              <a:rPr lang="ru-RU" smtClean="0">
                <a:latin typeface="Calibri" pitchFamily="34" charset="0"/>
              </a:rPr>
              <a:pPr/>
              <a:t>1</a:t>
            </a:fld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55522-3C0C-49F8-B777-6FE39DD4CE5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1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762" y="4735770"/>
            <a:ext cx="17269301" cy="326774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7524" y="8638699"/>
            <a:ext cx="14221778" cy="389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5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3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5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6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7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9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05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20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BD98A-D969-4168-933D-367D93D9A6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33290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BD98A-D969-4168-933D-367D93D9A6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9270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2729136" y="1358632"/>
            <a:ext cx="10154884" cy="2891211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57428" y="1358632"/>
            <a:ext cx="30133098" cy="2891211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BD98A-D969-4168-933D-367D93D9A6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17347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34590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414474-CDBF-4970-A0C2-CDE3EC9891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9AC87-1097-4D47-93B9-B92F4DBD97A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33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889" y="979618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889" y="6461393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508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01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525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6034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7542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9050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0559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2067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6D67-347A-4576-AA4D-75F3A5AD34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32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57426" y="7908225"/>
            <a:ext cx="20143992" cy="22362514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740031" y="7908225"/>
            <a:ext cx="20143990" cy="22362514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6AB4C-B46B-4081-BC58-1DCDB0FC758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0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254079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1" y="3412428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089" indent="0">
              <a:buNone/>
              <a:defRPr sz="4400" b="1"/>
            </a:lvl2pPr>
            <a:lvl3pPr marL="2030171" indent="0">
              <a:buNone/>
              <a:defRPr sz="4000" b="1"/>
            </a:lvl3pPr>
            <a:lvl4pPr marL="3045251" indent="0">
              <a:buNone/>
              <a:defRPr sz="3600" b="1"/>
            </a:lvl4pPr>
            <a:lvl5pPr marL="4060340" indent="0">
              <a:buNone/>
              <a:defRPr sz="3600" b="1"/>
            </a:lvl5pPr>
            <a:lvl6pPr marL="5075422" indent="0">
              <a:buNone/>
              <a:defRPr sz="3600" b="1"/>
            </a:lvl6pPr>
            <a:lvl7pPr marL="6090509" indent="0">
              <a:buNone/>
              <a:defRPr sz="3600" b="1"/>
            </a:lvl7pPr>
            <a:lvl8pPr marL="7105593" indent="0">
              <a:buNone/>
              <a:defRPr sz="3600" b="1"/>
            </a:lvl8pPr>
            <a:lvl9pPr marL="8120678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15841" y="4834566"/>
            <a:ext cx="8976793" cy="878338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677" y="3412428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089" indent="0">
              <a:buNone/>
              <a:defRPr sz="4400" b="1"/>
            </a:lvl2pPr>
            <a:lvl3pPr marL="2030171" indent="0">
              <a:buNone/>
              <a:defRPr sz="4000" b="1"/>
            </a:lvl3pPr>
            <a:lvl4pPr marL="3045251" indent="0">
              <a:buNone/>
              <a:defRPr sz="3600" b="1"/>
            </a:lvl4pPr>
            <a:lvl5pPr marL="4060340" indent="0">
              <a:buNone/>
              <a:defRPr sz="3600" b="1"/>
            </a:lvl5pPr>
            <a:lvl6pPr marL="5075422" indent="0">
              <a:buNone/>
              <a:defRPr sz="3600" b="1"/>
            </a:lvl6pPr>
            <a:lvl7pPr marL="6090509" indent="0">
              <a:buNone/>
              <a:defRPr sz="3600" b="1"/>
            </a:lvl7pPr>
            <a:lvl8pPr marL="7105593" indent="0">
              <a:buNone/>
              <a:defRPr sz="3600" b="1"/>
            </a:lvl8pPr>
            <a:lvl9pPr marL="8120678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320677" y="4834566"/>
            <a:ext cx="8980319" cy="878338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165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BD98A-D969-4168-933D-367D93D9A6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58862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899B-1F42-4DAB-ABFD-3BCCD111B84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18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54" y="606968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43314" y="606980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54" y="3190109"/>
            <a:ext cx="6684095" cy="10427842"/>
          </a:xfrm>
        </p:spPr>
        <p:txBody>
          <a:bodyPr/>
          <a:lstStyle>
            <a:lvl1pPr marL="0" indent="0">
              <a:buNone/>
              <a:defRPr sz="3100"/>
            </a:lvl1pPr>
            <a:lvl2pPr marL="1015089" indent="0">
              <a:buNone/>
              <a:defRPr sz="2700"/>
            </a:lvl2pPr>
            <a:lvl3pPr marL="2030171" indent="0">
              <a:buNone/>
              <a:defRPr sz="2200"/>
            </a:lvl3pPr>
            <a:lvl4pPr marL="3045251" indent="0">
              <a:buNone/>
              <a:defRPr sz="2000"/>
            </a:lvl4pPr>
            <a:lvl5pPr marL="4060340" indent="0">
              <a:buNone/>
              <a:defRPr sz="2000"/>
            </a:lvl5pPr>
            <a:lvl6pPr marL="5075422" indent="0">
              <a:buNone/>
              <a:defRPr sz="2000"/>
            </a:lvl6pPr>
            <a:lvl7pPr marL="6090509" indent="0">
              <a:buNone/>
              <a:defRPr sz="2000"/>
            </a:lvl7pPr>
            <a:lvl8pPr marL="7105593" indent="0">
              <a:buNone/>
              <a:defRPr sz="2000"/>
            </a:lvl8pPr>
            <a:lvl9pPr marL="8120678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904D0-CC92-4FB1-A8B8-E7A71E955CB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8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240" y="10671334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40" y="1362148"/>
            <a:ext cx="12190095" cy="9146858"/>
          </a:xfrm>
        </p:spPr>
        <p:txBody>
          <a:bodyPr/>
          <a:lstStyle>
            <a:lvl1pPr marL="0" indent="0">
              <a:buNone/>
              <a:defRPr sz="7100"/>
            </a:lvl1pPr>
            <a:lvl2pPr marL="1015089" indent="0">
              <a:buNone/>
              <a:defRPr sz="6200"/>
            </a:lvl2pPr>
            <a:lvl3pPr marL="2030171" indent="0">
              <a:buNone/>
              <a:defRPr sz="5300"/>
            </a:lvl3pPr>
            <a:lvl4pPr marL="3045251" indent="0">
              <a:buNone/>
              <a:defRPr sz="4400"/>
            </a:lvl4pPr>
            <a:lvl5pPr marL="4060340" indent="0">
              <a:buNone/>
              <a:defRPr sz="4400"/>
            </a:lvl5pPr>
            <a:lvl6pPr marL="5075422" indent="0">
              <a:buNone/>
              <a:defRPr sz="4400"/>
            </a:lvl6pPr>
            <a:lvl7pPr marL="6090509" indent="0">
              <a:buNone/>
              <a:defRPr sz="4400"/>
            </a:lvl7pPr>
            <a:lvl8pPr marL="7105593" indent="0">
              <a:buNone/>
              <a:defRPr sz="4400"/>
            </a:lvl8pPr>
            <a:lvl9pPr marL="8120678" indent="0">
              <a:buNone/>
              <a:defRPr sz="4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40" y="11931146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5089" indent="0">
              <a:buNone/>
              <a:defRPr sz="2700"/>
            </a:lvl2pPr>
            <a:lvl3pPr marL="2030171" indent="0">
              <a:buNone/>
              <a:defRPr sz="2200"/>
            </a:lvl3pPr>
            <a:lvl4pPr marL="3045251" indent="0">
              <a:buNone/>
              <a:defRPr sz="2000"/>
            </a:lvl4pPr>
            <a:lvl5pPr marL="4060340" indent="0">
              <a:buNone/>
              <a:defRPr sz="2000"/>
            </a:lvl5pPr>
            <a:lvl6pPr marL="5075422" indent="0">
              <a:buNone/>
              <a:defRPr sz="2000"/>
            </a:lvl6pPr>
            <a:lvl7pPr marL="6090509" indent="0">
              <a:buNone/>
              <a:defRPr sz="2000"/>
            </a:lvl7pPr>
            <a:lvl8pPr marL="7105593" indent="0">
              <a:buNone/>
              <a:defRPr sz="2000"/>
            </a:lvl8pPr>
            <a:lvl9pPr marL="8120678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59CE0-FD60-4BB6-BDB0-C3D26E9CF7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78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2540794"/>
          </a:xfrm>
          <a:prstGeom prst="rect">
            <a:avLst/>
          </a:prstGeom>
        </p:spPr>
        <p:txBody>
          <a:bodyPr vert="horz" lIns="203018" tIns="101508" rIns="203018" bIns="10150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1" y="3557124"/>
            <a:ext cx="18285143" cy="10060839"/>
          </a:xfrm>
          <a:prstGeom prst="rect">
            <a:avLst/>
          </a:prstGeom>
        </p:spPr>
        <p:txBody>
          <a:bodyPr vert="horz" lIns="203018" tIns="101508" rIns="203018" bIns="1015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15841" y="14129638"/>
            <a:ext cx="4740593" cy="811642"/>
          </a:xfrm>
          <a:prstGeom prst="rect">
            <a:avLst/>
          </a:prstGeom>
        </p:spPr>
        <p:txBody>
          <a:bodyPr vert="horz" lIns="203018" tIns="101508" rIns="203018" bIns="101508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4/3/2019</a:t>
            </a:fld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941582" y="14129638"/>
            <a:ext cx="6433661" cy="811642"/>
          </a:xfrm>
          <a:prstGeom prst="rect">
            <a:avLst/>
          </a:prstGeom>
        </p:spPr>
        <p:txBody>
          <a:bodyPr vert="horz" lIns="203018" tIns="101508" rIns="203018" bIns="101508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2200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560391" y="14129638"/>
            <a:ext cx="4740593" cy="811642"/>
          </a:xfrm>
          <a:prstGeom prst="rect">
            <a:avLst/>
          </a:prstGeom>
        </p:spPr>
        <p:txBody>
          <a:bodyPr vert="horz" lIns="203018" tIns="101508" rIns="203018" bIns="101508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2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4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3885" r:id="rId13"/>
  </p:sldLayoutIdLst>
  <p:hf sldNum="0" hdr="0" ftr="0" dt="0"/>
  <p:txStyles>
    <p:titleStyle>
      <a:lvl1pPr algn="ctr" defTabSz="2030171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316" indent="-761316" algn="l" defTabSz="2030171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9513" indent="-634422" algn="l" defTabSz="203017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7711" indent="-507540" algn="l" defTabSz="2030171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52798" indent="-507540" algn="l" defTabSz="2030171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7882" indent="-507540" algn="l" defTabSz="2030171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82964" indent="-507540" algn="l" defTabSz="203017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98053" indent="-507540" algn="l" defTabSz="203017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3135" indent="-507540" algn="l" defTabSz="203017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28220" indent="-507540" algn="l" defTabSz="203017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089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0171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5251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0340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5422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0509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05593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0678" algn="l" defTabSz="203017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53356" y="5246117"/>
            <a:ext cx="18506056" cy="2665842"/>
          </a:xfrm>
          <a:prstGeom prst="rect">
            <a:avLst/>
          </a:prstGeom>
          <a:noFill/>
        </p:spPr>
        <p:txBody>
          <a:bodyPr wrap="square" lIns="201734" tIns="100830" rIns="201734" bIns="10083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0" b="1" dirty="0" smtClean="0">
                <a:solidFill>
                  <a:srgbClr val="17375E"/>
                </a:solidFill>
                <a:latin typeface="Arial Black" pitchFamily="34" charset="0"/>
                <a:ea typeface="Times New Roman" panose="02020603050405020304" pitchFamily="18" charset="0"/>
                <a:cs typeface="Arial" pitchFamily="34" charset="0"/>
              </a:rPr>
              <a:t>О гармонизации сферы образования и сферы труда</a:t>
            </a:r>
            <a:endParaRPr lang="ru-RU" sz="8000" b="1" dirty="0">
              <a:solidFill>
                <a:srgbClr val="17375E"/>
              </a:solidFill>
              <a:latin typeface="Arial Black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657058" y="11964867"/>
            <a:ext cx="487442" cy="54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1734" tIns="100830" rIns="201734" bIns="100830" anchor="ctr">
            <a:spAutoFit/>
          </a:bodyPr>
          <a:lstStyle/>
          <a:p>
            <a:pPr marL="0" marR="0" lvl="0" indent="0" algn="r" defTabSz="203207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1588" y="11332525"/>
            <a:ext cx="14881370" cy="3435283"/>
          </a:xfrm>
          <a:prstGeom prst="rect">
            <a:avLst/>
          </a:prstGeom>
          <a:noFill/>
        </p:spPr>
        <p:txBody>
          <a:bodyPr lIns="201734" tIns="100830" rIns="201734" bIns="100830">
            <a:spAutoFit/>
          </a:bodyPr>
          <a:lstStyle/>
          <a:p>
            <a:pPr algn="ctr" defTabSz="203207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Романов Павел Иванович,</a:t>
            </a:r>
          </a:p>
          <a:p>
            <a:pPr algn="ctr" defTabSz="203207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ученый секретарь рабочей группы Координационного совета </a:t>
            </a:r>
            <a:b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</a:br>
            <a:r>
              <a:rPr lang="ru-RU" sz="35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 области образования «Инженерное дело, технологии и технические науки», д. т. н., проф.</a:t>
            </a:r>
          </a:p>
          <a:p>
            <a:pPr algn="ctr" defTabSz="203207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500" b="1" dirty="0">
              <a:solidFill>
                <a:schemeClr val="bg2">
                  <a:lumMod val="25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algn="ctr" defTabSz="203207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>
                <a:solidFill>
                  <a:srgbClr val="17375E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https://ksid.spbstu.ru/</a:t>
            </a:r>
            <a:endParaRPr lang="ru-RU" sz="3500" b="1" dirty="0">
              <a:solidFill>
                <a:srgbClr val="17375E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0" y="997645"/>
            <a:ext cx="7012718" cy="16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4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0060839"/>
          </a:xfrm>
        </p:spPr>
        <p:txBody>
          <a:bodyPr anchor="ctr">
            <a:normAutofit fontScale="92500" lnSpcReduction="20000"/>
          </a:bodyPr>
          <a:lstStyle/>
          <a:p>
            <a:pPr marL="0" indent="720000" algn="just">
              <a:buNone/>
            </a:pPr>
            <a:r>
              <a:rPr lang="ru-RU" dirty="0"/>
              <a:t>Макет и структура ФГОС 3++ существенно отличаются от ФГОС 3+. </a:t>
            </a:r>
          </a:p>
          <a:p>
            <a:pPr marL="0" indent="720000" algn="just">
              <a:buNone/>
            </a:pPr>
            <a:r>
              <a:rPr lang="ru-RU" dirty="0"/>
              <a:t>Предусмотрен рамочный характер ФГОС и усиление статуса примерных основных образовательных программ (ПООП).</a:t>
            </a:r>
          </a:p>
          <a:p>
            <a:pPr marL="0" indent="720000" algn="just">
              <a:buNone/>
            </a:pPr>
            <a:r>
              <a:rPr lang="ru-RU" dirty="0"/>
              <a:t>ФГОС 3++ и ПООП - неразрывный комплекс документов, регламентирующих требования к результатам высшего образования;</a:t>
            </a:r>
          </a:p>
          <a:p>
            <a:pPr marL="0" indent="720000" algn="just">
              <a:buNone/>
            </a:pPr>
            <a:r>
              <a:rPr lang="ru-RU" dirty="0"/>
              <a:t>ФГОС 3++ и ПООП - основа проектирования основных профессиональных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01443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0060839"/>
          </a:xfrm>
        </p:spPr>
        <p:txBody>
          <a:bodyPr anchor="ctr">
            <a:normAutofit fontScale="92500" lnSpcReduction="10000"/>
          </a:bodyPr>
          <a:lstStyle/>
          <a:p>
            <a:pPr marL="0" indent="720000" algn="just">
              <a:buNone/>
            </a:pPr>
            <a:r>
              <a:rPr lang="ru-RU" dirty="0"/>
              <a:t>Область образования «Инженерное дело, технологии и технические науки»:</a:t>
            </a:r>
          </a:p>
          <a:p>
            <a:pPr marL="0" indent="720000" algn="just">
              <a:buNone/>
            </a:pPr>
            <a:r>
              <a:rPr lang="ru-RU" dirty="0"/>
              <a:t>23 укрупненных группы специальностей и направлений подготовки ВО,</a:t>
            </a:r>
          </a:p>
          <a:p>
            <a:pPr marL="0" indent="720000" algn="just">
              <a:buNone/>
            </a:pPr>
            <a:r>
              <a:rPr lang="ru-RU" dirty="0"/>
              <a:t> 216 ФГОС по специальностям и направлениям подготовки уровней </a:t>
            </a:r>
            <a:r>
              <a:rPr lang="ru-RU" dirty="0" err="1"/>
              <a:t>бакалавриат</a:t>
            </a:r>
            <a:r>
              <a:rPr lang="ru-RU" dirty="0"/>
              <a:t>, </a:t>
            </a:r>
            <a:r>
              <a:rPr lang="ru-RU" dirty="0" err="1"/>
              <a:t>специалитет</a:t>
            </a:r>
            <a:r>
              <a:rPr lang="ru-RU" dirty="0"/>
              <a:t>, магистратура;</a:t>
            </a:r>
          </a:p>
          <a:p>
            <a:pPr marL="0" indent="720000" algn="just">
              <a:buNone/>
            </a:pPr>
            <a:r>
              <a:rPr lang="ru-RU" dirty="0"/>
              <a:t> ФГОС по области образования сопряжены с более чем 200 профессиональными стандартами.</a:t>
            </a:r>
          </a:p>
        </p:txBody>
      </p:sp>
    </p:spTree>
    <p:extLst>
      <p:ext uri="{BB962C8B-B14F-4D97-AF65-F5344CB8AC3E}">
        <p14:creationId xmlns:p14="http://schemas.microsoft.com/office/powerpoint/2010/main" val="244273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/>
              <a:t>Система представления интересов работодателей во взаимодействии со сферой образования</a:t>
            </a:r>
            <a:br>
              <a:rPr lang="ru-RU" sz="6000" b="1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3557124"/>
            <a:ext cx="18285143" cy="11077142"/>
          </a:xfrm>
        </p:spPr>
        <p:txBody>
          <a:bodyPr anchor="ctr">
            <a:normAutofit fontScale="32500" lnSpcReduction="2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300" b="1" dirty="0"/>
              <a:t>Министерство труда и социальной защиты Российской Федерации</a:t>
            </a:r>
          </a:p>
          <a:p>
            <a:pPr marL="0" indent="720000" algn="just">
              <a:buNone/>
            </a:pPr>
            <a:r>
              <a:rPr lang="ru-RU" sz="20300" dirty="0"/>
              <a:t>Принимает акты:</a:t>
            </a:r>
          </a:p>
          <a:p>
            <a:pPr indent="720000" algn="just"/>
            <a:r>
              <a:rPr lang="ru-RU" sz="20300" dirty="0"/>
              <a:t>примерное положение о совете по профессиональным квалификациям и порядок наделения совета по профессиональным квалификациям полномочиями по организации проведения независимой оценки квалификации работников или лиц.</a:t>
            </a:r>
            <a:br>
              <a:rPr lang="ru-RU" sz="20300" dirty="0"/>
            </a:br>
            <a:r>
              <a:rPr lang="ru-RU" sz="20300" dirty="0"/>
              <a:t/>
            </a:r>
            <a:br>
              <a:rPr lang="ru-RU" sz="20300" dirty="0"/>
            </a:br>
            <a:r>
              <a:rPr lang="ru-RU" sz="12600" dirty="0"/>
              <a:t/>
            </a:r>
            <a:br>
              <a:rPr lang="ru-RU" sz="12600" dirty="0"/>
            </a:br>
            <a:endParaRPr lang="ru-RU" sz="12600" dirty="0"/>
          </a:p>
        </p:txBody>
      </p:sp>
    </p:spTree>
    <p:extLst>
      <p:ext uri="{BB962C8B-B14F-4D97-AF65-F5344CB8AC3E}">
        <p14:creationId xmlns:p14="http://schemas.microsoft.com/office/powerpoint/2010/main" val="169803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/>
              <a:t>Система представления интересов работодателей во взаимодействии со сферой образования</a:t>
            </a: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-720000" algn="ctr">
              <a:buNone/>
            </a:pPr>
            <a:r>
              <a:rPr lang="ru-RU" b="1" dirty="0"/>
              <a:t>Национальный совет при Президенте Российской Федерации по профессиональным квалификациям</a:t>
            </a:r>
          </a:p>
          <a:p>
            <a:pPr marL="0" indent="-720000" algn="just">
              <a:buNone/>
            </a:pPr>
            <a:r>
              <a:rPr lang="ru-RU" dirty="0"/>
              <a:t>координирует работу:</a:t>
            </a:r>
          </a:p>
          <a:p>
            <a:pPr indent="-720000" algn="just"/>
            <a:r>
              <a:rPr lang="ru-RU" dirty="0"/>
              <a:t>по приведению ФГОС ПО в соответствие с профессиональными стандартами;</a:t>
            </a:r>
          </a:p>
          <a:p>
            <a:pPr indent="-720000" algn="just"/>
            <a:r>
              <a:rPr lang="ru-RU" dirty="0"/>
              <a:t>по профессионально-общественной аккредитации образовательных программ профессионального образования;</a:t>
            </a:r>
          </a:p>
          <a:p>
            <a:pPr indent="-720000" algn="just"/>
            <a:r>
              <a:rPr lang="ru-RU" dirty="0"/>
              <a:t>по формированию системы независимой оценки профессиональной квалификации.</a:t>
            </a:r>
          </a:p>
          <a:p>
            <a:pPr marL="0" indent="-72000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8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/>
              <a:t>Система представления интересов работодателей во взаимодействии со сферой образования</a:t>
            </a: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077766"/>
            <a:ext cx="18285143" cy="1353750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/>
              <a:t>Советы по профессиональным квалификациям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800" dirty="0"/>
              <a:t>являются постоянно действующими органами национальной системы профессиональных квалификаций, создаваемыми Национальным советом с целью формирования и развития систем профессиональных квалификаций по определенным видам профессиональной деятельности.</a:t>
            </a:r>
          </a:p>
          <a:p>
            <a:pPr algn="just">
              <a:spcBef>
                <a:spcPts val="0"/>
              </a:spcBef>
            </a:pPr>
            <a:r>
              <a:rPr lang="ru-RU" sz="4800" dirty="0"/>
              <a:t>функции: </a:t>
            </a:r>
          </a:p>
          <a:p>
            <a:pPr algn="just">
              <a:spcBef>
                <a:spcPts val="0"/>
              </a:spcBef>
            </a:pPr>
            <a:r>
              <a:rPr lang="ru-RU" sz="4800" dirty="0"/>
              <a:t>разработка профессиональных стандартов и квалификационных требований;</a:t>
            </a:r>
          </a:p>
          <a:p>
            <a:pPr algn="just">
              <a:spcBef>
                <a:spcPts val="0"/>
              </a:spcBef>
            </a:pPr>
            <a:r>
              <a:rPr lang="ru-RU" sz="4800" dirty="0"/>
              <a:t>экспертиза ФГОС ПО, ПООП;</a:t>
            </a:r>
          </a:p>
          <a:p>
            <a:pPr algn="just">
              <a:spcBef>
                <a:spcPts val="0"/>
              </a:spcBef>
            </a:pPr>
            <a:r>
              <a:rPr lang="ru-RU" sz="4800" dirty="0"/>
              <a:t>подготовка предложений по совершенствованию  образовательных программ;</a:t>
            </a:r>
          </a:p>
          <a:p>
            <a:pPr algn="just">
              <a:spcBef>
                <a:spcPts val="0"/>
              </a:spcBef>
            </a:pPr>
            <a:r>
              <a:rPr lang="ru-RU" sz="4800" dirty="0"/>
              <a:t>организация профессионально-общественной аккредитации ОПОП.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3592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/>
              <a:t>Система представления интересов сферы образования во взаимодействии со сферой труда</a:t>
            </a: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3151290"/>
            <a:ext cx="18285143" cy="12463979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dirty="0"/>
              <a:t>Министерство науки и высшего образования Российской Федерации</a:t>
            </a:r>
          </a:p>
          <a:p>
            <a:r>
              <a:rPr lang="ru-RU" dirty="0"/>
              <a:t>принимает правовые акты:</a:t>
            </a:r>
          </a:p>
          <a:p>
            <a:r>
              <a:rPr lang="ru-RU" dirty="0"/>
              <a:t>порядок разработки ПООП ВО, проведения их экспертизы и ведения реестра ПООП ВО</a:t>
            </a:r>
          </a:p>
          <a:p>
            <a:r>
              <a:rPr lang="ru-RU" dirty="0"/>
              <a:t>типовые положения о ФУМО;</a:t>
            </a:r>
          </a:p>
          <a:p>
            <a:r>
              <a:rPr lang="ru-RU" dirty="0"/>
              <a:t>ФГОС ВО.</a:t>
            </a:r>
          </a:p>
          <a:p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RU" sz="6600" b="1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6110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4059556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Система представления интересов сферы образования во взаимодействии со сферой труда</a:t>
            </a:r>
            <a:br>
              <a:rPr lang="ru-RU" sz="6700" b="1" dirty="0"/>
            </a:b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4382021"/>
            <a:ext cx="18285143" cy="11233248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dirty="0"/>
              <a:t>Министерство науки и высшего образования Российской Федерации</a:t>
            </a:r>
          </a:p>
          <a:p>
            <a:r>
              <a:rPr lang="ru-RU" sz="6600" dirty="0"/>
              <a:t>устанавливает организации, которым предоставляется право ведения реестра ПООП ВО;</a:t>
            </a:r>
          </a:p>
          <a:p>
            <a:r>
              <a:rPr lang="ru-RU" sz="6600" dirty="0"/>
              <a:t>создает условия для организации проведения независимой оценки качества образовательной деятельности организаций;</a:t>
            </a:r>
          </a:p>
          <a:p>
            <a:r>
              <a:rPr lang="ru-RU" sz="6600" dirty="0"/>
              <a:t>имеет право создавать координационные советы в установленной сфере деятельности.</a:t>
            </a:r>
          </a:p>
          <a:p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RU" sz="6600" b="1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8462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4059556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Система представления интересов сферы образования во взаимодействии со сферой труда</a:t>
            </a:r>
            <a:br>
              <a:rPr lang="ru-RU" sz="6700" b="1" dirty="0"/>
            </a:b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4382021"/>
            <a:ext cx="18285143" cy="11233248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dirty="0"/>
              <a:t>Координационный совет по области образования «Инженерное дело, технологии и технические науки»</a:t>
            </a:r>
          </a:p>
          <a:p>
            <a:pPr algn="just"/>
            <a:r>
              <a:rPr lang="ru-RU" dirty="0"/>
              <a:t>Координационный совет является постоянно действующим координационно-совещательным органом при Минобрнауки России, осуществляющим координацию деятельности ФУМО в обеспечении качества и развития содержания инженерного образования.</a:t>
            </a:r>
          </a:p>
          <a:p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RU" sz="6600" b="1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297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4059556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Система представления интересов сферы образования во взаимодействии со сферой труда</a:t>
            </a:r>
            <a:br>
              <a:rPr lang="ru-RU" sz="6700" b="1" dirty="0"/>
            </a:b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3445917"/>
            <a:ext cx="18285143" cy="12169352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dirty="0"/>
              <a:t>Координационный совет по области образования «Инженерное дело, технологии и технические науки»</a:t>
            </a:r>
          </a:p>
          <a:p>
            <a:pPr marL="0" lvl="0" indent="0" algn="just">
              <a:spcBef>
                <a:spcPts val="0"/>
              </a:spcBef>
              <a:buSzPts val="1000"/>
              <a:buNone/>
            </a:pPr>
            <a:r>
              <a:rPr lang="ru-RU" sz="6000" dirty="0"/>
              <a:t>формирование совместно с Минобрнауки России сети ФУМО;</a:t>
            </a:r>
          </a:p>
          <a:p>
            <a:pPr marL="0" lvl="0" indent="0" algn="just">
              <a:spcBef>
                <a:spcPts val="0"/>
              </a:spcBef>
              <a:buSzPts val="1000"/>
              <a:buNone/>
            </a:pPr>
            <a:r>
              <a:rPr lang="ru-RU" sz="6000" dirty="0"/>
              <a:t>координация деятельности ФУМО;</a:t>
            </a:r>
          </a:p>
          <a:p>
            <a:pPr marL="0" lvl="0" indent="0" algn="just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6000" dirty="0"/>
              <a:t>участие в разработке нормативных правовых актов и методических документов по деятельности ФУМО и развитию инженерного образования;</a:t>
            </a:r>
          </a:p>
          <a:p>
            <a:pPr marL="0" lvl="0" indent="0" algn="just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ru-RU" sz="6000" dirty="0"/>
              <a:t>взаимодействие с Минобрнауки России, с федеральными органами законодательной и исполнительной власти… 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6600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13201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41" y="610497"/>
            <a:ext cx="18285143" cy="4059556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Система представления интересов сферы образования во взаимодействии со сферой труда</a:t>
            </a:r>
            <a:br>
              <a:rPr lang="ru-RU" sz="6700" b="1" dirty="0"/>
            </a:br>
            <a:r>
              <a:rPr lang="ru-RU" sz="9600" b="1" dirty="0"/>
              <a:t/>
            </a:r>
            <a:br>
              <a:rPr lang="ru-RU" sz="96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3445917"/>
            <a:ext cx="18285143" cy="12169352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b="1" dirty="0"/>
              <a:t>Федеральные учебно-методические объединения в системе высшего образования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6600" b="1" dirty="0"/>
          </a:p>
          <a:p>
            <a:pPr indent="540385" algn="just">
              <a:spcBef>
                <a:spcPts val="0"/>
              </a:spcBef>
            </a:pPr>
            <a:r>
              <a:rPr lang="ru-RU" sz="6600" dirty="0">
                <a:ea typeface="Times New Roman" panose="02020603050405020304" pitchFamily="18" charset="0"/>
                <a:cs typeface="Times New Roman" panose="02020603050405020304" pitchFamily="18" charset="0"/>
              </a:rPr>
              <a:t>Целью  ФУМО является обеспечение качества и развития содержания высшего образования, а также координация действий организаций, осуществляющих образовательную деятельность по образовательным программам высшего образования.</a:t>
            </a:r>
            <a:endParaRPr lang="ru-RU" sz="6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6600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629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3396" y="2221781"/>
            <a:ext cx="18285143" cy="10801199"/>
          </a:xfrm>
        </p:spPr>
        <p:txBody>
          <a:bodyPr anchor="ctr">
            <a:normAutofit fontScale="77500" lnSpcReduction="20000"/>
          </a:bodyPr>
          <a:lstStyle/>
          <a:p>
            <a:pPr marL="0" indent="720000" algn="just">
              <a:buNone/>
            </a:pPr>
            <a:r>
              <a:rPr lang="ru-RU" sz="9300" dirty="0">
                <a:latin typeface="+mn-lt"/>
              </a:rPr>
              <a:t>Развитие гармонизации сфер образования и труда  связано с инициативой Президента России по созданию Национальной системы квалификаций. </a:t>
            </a:r>
          </a:p>
          <a:p>
            <a:pPr marL="0" indent="720000" algn="just">
              <a:buNone/>
            </a:pPr>
            <a:r>
              <a:rPr lang="ru-RU" sz="9300" dirty="0">
                <a:latin typeface="+mn-lt"/>
              </a:rPr>
              <a:t>В Майских указах Президента России 2012 года поручалось Правительству России подготовить проект федерального закона о внесении в законодательство изменений, касающихся разработки, утверждения и применения профессиональных стандартов.</a:t>
            </a:r>
          </a:p>
          <a:p>
            <a:pPr marL="0" indent="720000" algn="just">
              <a:buNone/>
            </a:pP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666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887016" y="6822505"/>
            <a:ext cx="16480308" cy="126403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2030171" rtl="0" eaLnBrk="1" latinLnBrk="0" hangingPunct="1">
              <a:spcBef>
                <a:spcPct val="0"/>
              </a:spcBef>
              <a:buNone/>
              <a:defRPr sz="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>
                <a:latin typeface="Arial Black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802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B34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7B34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0060839"/>
          </a:xfrm>
        </p:spPr>
        <p:txBody>
          <a:bodyPr>
            <a:normAutofit/>
          </a:bodyPr>
          <a:lstStyle/>
          <a:p>
            <a:pPr marL="0" indent="720000" algn="just">
              <a:buNone/>
            </a:pPr>
            <a:r>
              <a:rPr lang="ru-RU" dirty="0">
                <a:latin typeface="+mn-lt"/>
              </a:rPr>
              <a:t>Майские указы Президента России 2012 года дали старт формированию государственной политики по развитию Национальной системы квалификаций и положили основу создания системы профессиональных стандартов как альтернативы существующей системе документов, регламентирующих рынок труда.</a:t>
            </a:r>
          </a:p>
        </p:txBody>
      </p:sp>
    </p:spTree>
    <p:extLst>
      <p:ext uri="{BB962C8B-B14F-4D97-AF65-F5344CB8AC3E}">
        <p14:creationId xmlns:p14="http://schemas.microsoft.com/office/powerpoint/2010/main" val="417310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0060839"/>
          </a:xfrm>
        </p:spPr>
        <p:txBody>
          <a:bodyPr>
            <a:noAutofit/>
          </a:bodyPr>
          <a:lstStyle/>
          <a:p>
            <a:pPr marL="0" indent="72000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Национальная система квалификаций включает  ряд элементов, ключевыми из которых являются:</a:t>
            </a:r>
          </a:p>
          <a:p>
            <a:pPr marL="704850" indent="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 профессиональные стандарты,</a:t>
            </a:r>
          </a:p>
          <a:p>
            <a:pPr marL="704850" indent="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 уровни квалификаций,</a:t>
            </a:r>
          </a:p>
          <a:p>
            <a:pPr marL="704850" indent="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 система независимой оценки и признания квалификаций, </a:t>
            </a:r>
          </a:p>
          <a:p>
            <a:pPr marL="704850" indent="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перечни и классификаторы,</a:t>
            </a:r>
          </a:p>
          <a:p>
            <a:pPr marL="704850" indent="0" algn="just">
              <a:spcBef>
                <a:spcPts val="0"/>
              </a:spcBef>
              <a:buNone/>
            </a:pPr>
            <a:r>
              <a:rPr lang="ru-RU" sz="7200" dirty="0">
                <a:latin typeface="+mn-lt"/>
              </a:rPr>
              <a:t> механизмы общественно-государственной аккредитации программ и пр.</a:t>
            </a:r>
          </a:p>
        </p:txBody>
      </p:sp>
    </p:spTree>
    <p:extLst>
      <p:ext uri="{BB962C8B-B14F-4D97-AF65-F5344CB8AC3E}">
        <p14:creationId xmlns:p14="http://schemas.microsoft.com/office/powerpoint/2010/main" val="396361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1468" y="1933749"/>
            <a:ext cx="18141127" cy="12961440"/>
          </a:xfrm>
        </p:spPr>
        <p:txBody>
          <a:bodyPr anchor="ctr">
            <a:noAutofit/>
          </a:bodyPr>
          <a:lstStyle/>
          <a:p>
            <a:pPr marL="0" indent="720000" algn="just">
              <a:buNone/>
            </a:pPr>
            <a:r>
              <a:rPr lang="ru-RU" sz="6600" dirty="0">
                <a:latin typeface="+mn-lt"/>
              </a:rPr>
              <a:t>9 декабря 2013 года Президент России            В.В. Путин   отметил, что: «Профессиональные стандарты должны стать подлинным ориентиром для системы образования, обязательным – и хочу это подчеркнуть – при разработке образовательных программ наших вузов, лицеев и колледжей. Эту задачу нужно решать уже сейчас, иначе </a:t>
            </a:r>
            <a:r>
              <a:rPr lang="ru-RU" sz="6600" dirty="0" err="1">
                <a:latin typeface="+mn-lt"/>
              </a:rPr>
              <a:t>профстандарты</a:t>
            </a:r>
            <a:r>
              <a:rPr lang="ru-RU" sz="6600" dirty="0">
                <a:latin typeface="+mn-lt"/>
              </a:rPr>
              <a:t> попросту не будут работать. Естественно, понятно, как они будут работать, если они не будут готовиться в образовательной сфере».</a:t>
            </a:r>
          </a:p>
          <a:p>
            <a:pPr marL="0" indent="720000" algn="just">
              <a:buNone/>
            </a:pPr>
            <a:endParaRPr lang="ru-RU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38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09813"/>
            <a:ext cx="18285143" cy="12025336"/>
          </a:xfrm>
        </p:spPr>
        <p:txBody>
          <a:bodyPr>
            <a:noAutofit/>
          </a:bodyPr>
          <a:lstStyle/>
          <a:p>
            <a:pPr marL="0" indent="720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6600" dirty="0">
                <a:latin typeface="+mn-lt"/>
              </a:rPr>
              <a:t>По итогам этого совещания Президент России поручения Правительству России:</a:t>
            </a:r>
          </a:p>
          <a:p>
            <a:pPr indent="720000" algn="just">
              <a:lnSpc>
                <a:spcPct val="80000"/>
              </a:lnSpc>
              <a:spcBef>
                <a:spcPts val="0"/>
              </a:spcBef>
            </a:pPr>
            <a:r>
              <a:rPr lang="ru-RU" sz="6600" dirty="0">
                <a:latin typeface="+mn-lt"/>
              </a:rPr>
              <a:t>Поручение Пр-3050, п.2 - обязательный учёт положений профессиональных стандартов при формировании ФГОС ПО</a:t>
            </a:r>
            <a:r>
              <a:rPr lang="en-US" sz="6600" dirty="0">
                <a:latin typeface="+mn-lt"/>
              </a:rPr>
              <a:t>;</a:t>
            </a:r>
          </a:p>
          <a:p>
            <a:pPr indent="720000" algn="just">
              <a:lnSpc>
                <a:spcPct val="80000"/>
              </a:lnSpc>
              <a:spcBef>
                <a:spcPts val="0"/>
              </a:spcBef>
            </a:pPr>
            <a:r>
              <a:rPr lang="ru-RU" sz="6600" dirty="0">
                <a:latin typeface="+mn-lt"/>
              </a:rPr>
              <a:t>Поручение Пр-3050, п.3</a:t>
            </a:r>
            <a:r>
              <a:rPr lang="en-US" sz="6600" dirty="0">
                <a:latin typeface="+mn-lt"/>
              </a:rPr>
              <a:t> - </a:t>
            </a:r>
            <a:r>
              <a:rPr lang="ru-RU" sz="6600" dirty="0">
                <a:latin typeface="+mn-lt"/>
              </a:rPr>
              <a:t>Правительству Российской Федерации обеспечить актуализацию ФГОС и профессиональных образовательных программ с учётом принимаемых профессиональных стандартов, а также формирование организационных механизмов проведения профессионально-общественной аккредитации образовательных программ.»</a:t>
            </a:r>
          </a:p>
        </p:txBody>
      </p:sp>
    </p:spTree>
    <p:extLst>
      <p:ext uri="{BB962C8B-B14F-4D97-AF65-F5344CB8AC3E}">
        <p14:creationId xmlns:p14="http://schemas.microsoft.com/office/powerpoint/2010/main" val="389470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1780274"/>
            <a:ext cx="18285143" cy="11684214"/>
          </a:xfrm>
        </p:spPr>
        <p:txBody>
          <a:bodyPr anchor="ctr">
            <a:normAutofit fontScale="25000" lnSpcReduction="20000"/>
          </a:bodyPr>
          <a:lstStyle/>
          <a:p>
            <a:pPr marL="77788" indent="731838" algn="just">
              <a:buNone/>
            </a:pPr>
            <a:r>
              <a:rPr lang="ru-RU" sz="21600" dirty="0">
                <a:latin typeface="+mn-lt"/>
              </a:rPr>
              <a:t>Распоряжение Правительства РФ от 31.03.2014 г. №487- р «О комплексном плане мероприятий по разработке профессиональных стандартов, их независимой профессионально-общественной экспертизе и применению на 2014-2016 </a:t>
            </a:r>
            <a:r>
              <a:rPr lang="ru-RU" sz="21600" dirty="0" err="1">
                <a:latin typeface="+mn-lt"/>
              </a:rPr>
              <a:t>гг</a:t>
            </a:r>
            <a:r>
              <a:rPr lang="ru-RU" sz="21600" dirty="0">
                <a:latin typeface="+mn-lt"/>
              </a:rPr>
              <a:t>»:</a:t>
            </a:r>
          </a:p>
          <a:p>
            <a:pPr marL="77788" lvl="1" indent="731838" algn="just">
              <a:buNone/>
            </a:pPr>
            <a:r>
              <a:rPr lang="ru-RU" sz="21600" dirty="0">
                <a:latin typeface="+mn-lt"/>
              </a:rPr>
              <a:t>- создать Национальный совет профессиональных квалификаций при Президенте России;</a:t>
            </a:r>
          </a:p>
          <a:p>
            <a:pPr marL="77788" lvl="1" indent="731838" algn="just">
              <a:buNone/>
            </a:pPr>
            <a:r>
              <a:rPr lang="ru-RU" sz="21600" dirty="0">
                <a:latin typeface="+mn-lt"/>
              </a:rPr>
              <a:t>- провести работу по совершенствованию нормативной правовой базы, регламентирующей разработку профессиональных стандартов и их применение;</a:t>
            </a:r>
          </a:p>
          <a:p>
            <a:pPr marL="0" indent="720000" algn="just">
              <a:buNone/>
            </a:pPr>
            <a:r>
              <a:rPr lang="ru-RU" sz="7000" dirty="0">
                <a:latin typeface="+mn-lt"/>
              </a:rPr>
              <a:t/>
            </a:r>
            <a:br>
              <a:rPr lang="ru-RU" sz="7000" dirty="0">
                <a:latin typeface="+mn-lt"/>
              </a:rPr>
            </a:br>
            <a:endParaRPr lang="ru-RU" sz="7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897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2015195"/>
          </a:xfrm>
        </p:spPr>
        <p:txBody>
          <a:bodyPr anchor="ctr">
            <a:normAutofit fontScale="32500" lnSpcReduction="20000"/>
          </a:bodyPr>
          <a:lstStyle/>
          <a:p>
            <a:pPr marL="0" indent="720000" algn="just">
              <a:buNone/>
            </a:pPr>
            <a:r>
              <a:rPr lang="ru-RU" sz="18500" dirty="0">
                <a:latin typeface="+mn-lt"/>
              </a:rPr>
              <a:t>Федеральный закон от 02.05.2015 г. № 122-ФЗ «О внесении изменений в Трудовой кодекс России и статьи 11 и 73 Федерального закона "Об образовании в Российской Федерации»</a:t>
            </a:r>
          </a:p>
          <a:p>
            <a:pPr marL="0" indent="720000" algn="just">
              <a:buNone/>
            </a:pPr>
            <a:r>
              <a:rPr lang="ru-RU" sz="18500" dirty="0">
                <a:latin typeface="+mn-lt"/>
              </a:rPr>
              <a:t> В ФЗ "Об образовании в Российской Федерации" внесены следующие изменения:</a:t>
            </a:r>
          </a:p>
          <a:p>
            <a:pPr marL="0" indent="720000" algn="just">
              <a:buNone/>
            </a:pPr>
            <a:r>
              <a:rPr lang="ru-RU" sz="18500" dirty="0">
                <a:latin typeface="+mn-lt"/>
              </a:rPr>
              <a:t>«1) часть 7 статьи 11 изложить в следующей редакции:</a:t>
            </a:r>
          </a:p>
          <a:p>
            <a:pPr marL="0" indent="720000" algn="just">
              <a:buNone/>
            </a:pPr>
            <a:r>
              <a:rPr lang="ru-RU" sz="18500" dirty="0">
                <a:latin typeface="+mn-lt"/>
              </a:rPr>
              <a:t>Формирование требований ФГОС ПО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наличии)".</a:t>
            </a:r>
          </a:p>
          <a:p>
            <a:pPr marL="0" indent="720000" algn="just">
              <a:buNone/>
            </a:pP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33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841" y="2591962"/>
            <a:ext cx="18285143" cy="10060839"/>
          </a:xfrm>
        </p:spPr>
        <p:txBody>
          <a:bodyPr anchor="ctr">
            <a:normAutofit/>
          </a:bodyPr>
          <a:lstStyle/>
          <a:p>
            <a:pPr marL="0" indent="720000" algn="just">
              <a:buNone/>
            </a:pPr>
            <a:r>
              <a:rPr lang="ru-RU" dirty="0">
                <a:latin typeface="+mn-lt"/>
              </a:rPr>
              <a:t>В соответствии с поручением Президента России от 26.12. 2013 г. № Пр-3050, а также в целях выполнения Федерального закона от 02.05.2015 г. № 122- ФЗ, Минобрнауки России совместно координационными советами по областям образования, ФУМО, организован процесс актуализации ФГОС на основе профессиональных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1456444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7862</TotalTime>
  <Words>808</Words>
  <Application>Microsoft Office PowerPoint</Application>
  <PresentationFormat>Произвольный</PresentationFormat>
  <Paragraphs>88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Myriad Pro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представления интересов работодателей во взаимодействии со сферой образования </vt:lpstr>
      <vt:lpstr>Система представления интересов работодателей во взаимодействии со сферой образования </vt:lpstr>
      <vt:lpstr>Система представления интересов работодателей во взаимодействии со сферой образования </vt:lpstr>
      <vt:lpstr>Система представления интересов сферы образования во взаимодействии со сферой труда </vt:lpstr>
      <vt:lpstr>Система представления интересов сферы образования во взаимодействии со сферой труда  </vt:lpstr>
      <vt:lpstr>Система представления интересов сферы образования во взаимодействии со сферой труда  </vt:lpstr>
      <vt:lpstr>Система представления интересов сферы образования во взаимодействии со сферой труда  </vt:lpstr>
      <vt:lpstr>Система представления интересов сферы образования во взаимодействии со сферой труда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ОБРАЗОВАТЕЛЬНОЙ СЕТИ</dc:title>
  <dc:creator>Герасимчук Дмитрий Леонидович</dc:creator>
  <cp:lastModifiedBy>Пользователь Windows</cp:lastModifiedBy>
  <cp:revision>539</cp:revision>
  <cp:lastPrinted>2017-05-22T17:23:50Z</cp:lastPrinted>
  <dcterms:created xsi:type="dcterms:W3CDTF">2015-05-20T06:28:35Z</dcterms:created>
  <dcterms:modified xsi:type="dcterms:W3CDTF">2019-04-03T14:30:19Z</dcterms:modified>
</cp:coreProperties>
</file>