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370" r:id="rId2"/>
    <p:sldId id="372" r:id="rId3"/>
    <p:sldId id="362" r:id="rId4"/>
    <p:sldId id="359" r:id="rId5"/>
    <p:sldId id="366" r:id="rId6"/>
    <p:sldId id="367" r:id="rId7"/>
    <p:sldId id="368" r:id="rId8"/>
    <p:sldId id="365" r:id="rId9"/>
    <p:sldId id="351" r:id="rId10"/>
    <p:sldId id="353" r:id="rId11"/>
    <p:sldId id="354" r:id="rId12"/>
    <p:sldId id="357" r:id="rId13"/>
    <p:sldId id="355" r:id="rId14"/>
    <p:sldId id="331" r:id="rId15"/>
    <p:sldId id="375" r:id="rId16"/>
    <p:sldId id="374" r:id="rId17"/>
    <p:sldId id="371" r:id="rId18"/>
  </p:sldIdLst>
  <p:sldSz cx="12192000" cy="6858000"/>
  <p:notesSz cx="6797675" cy="987266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3F6D"/>
    <a:srgbClr val="36B449"/>
    <a:srgbClr val="17375E"/>
    <a:srgbClr val="B9E1FF"/>
    <a:srgbClr val="9FE6FF"/>
    <a:srgbClr val="D2DE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3818" autoAdjust="0"/>
  </p:normalViewPr>
  <p:slideViewPr>
    <p:cSldViewPr snapToGrid="0">
      <p:cViewPr varScale="1">
        <p:scale>
          <a:sx n="113" d="100"/>
          <a:sy n="113" d="100"/>
        </p:scale>
        <p:origin x="432" y="96"/>
      </p:cViewPr>
      <p:guideLst>
        <p:guide orient="horz" pos="2160"/>
        <p:guide pos="3840"/>
      </p:guideLst>
    </p:cSldViewPr>
  </p:slideViewPr>
  <p:notesTextViewPr>
    <p:cViewPr>
      <p:scale>
        <a:sx n="1" d="1"/>
        <a:sy n="1" d="1"/>
      </p:scale>
      <p:origin x="0" y="0"/>
    </p:cViewPr>
  </p:notesTextViewPr>
  <p:notesViewPr>
    <p:cSldViewPr snapToGrid="0" showGuides="1">
      <p:cViewPr varScale="1">
        <p:scale>
          <a:sx n="61" d="100"/>
          <a:sy n="61" d="100"/>
        </p:scale>
        <p:origin x="3168" y="6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C6ABD314-F8B1-4FAC-B468-F1AB85A57DD2}" type="datetimeFigureOut">
              <a:rPr lang="ru-RU" smtClean="0"/>
              <a:pPr/>
              <a:t>17.09.2024</a:t>
            </a:fld>
            <a:endParaRPr lang="ru-RU"/>
          </a:p>
        </p:txBody>
      </p:sp>
      <p:sp>
        <p:nvSpPr>
          <p:cNvPr id="4" name="Образ слайда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D1C77A16-9DCD-489E-880F-9A09A8192A43}" type="slidenum">
              <a:rPr lang="ru-RU" smtClean="0"/>
              <a:pPr/>
              <a:t>‹#›</a:t>
            </a:fld>
            <a:endParaRPr lang="ru-RU"/>
          </a:p>
        </p:txBody>
      </p:sp>
    </p:spTree>
    <p:extLst>
      <p:ext uri="{BB962C8B-B14F-4D97-AF65-F5344CB8AC3E}">
        <p14:creationId xmlns:p14="http://schemas.microsoft.com/office/powerpoint/2010/main" val="4102176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D0165214-FACC-4867-AF07-EEC4E0149A97}" type="datetimeFigureOut">
              <a:rPr lang="ru-RU" smtClean="0"/>
              <a:pPr/>
              <a:t>17.09.2024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851556E-343F-459D-9651-2A5A56A9A4A1}" type="slidenum">
              <a:rPr lang="ru-RU" smtClean="0"/>
              <a:pPr/>
              <a:t>‹#›</a:t>
            </a:fld>
            <a:endParaRPr lang="ru-RU"/>
          </a:p>
        </p:txBody>
      </p:sp>
    </p:spTree>
    <p:extLst>
      <p:ext uri="{BB962C8B-B14F-4D97-AF65-F5344CB8AC3E}">
        <p14:creationId xmlns:p14="http://schemas.microsoft.com/office/powerpoint/2010/main" val="234993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D0165214-FACC-4867-AF07-EEC4E0149A97}" type="datetimeFigureOut">
              <a:rPr lang="ru-RU" smtClean="0"/>
              <a:pPr/>
              <a:t>17.09.2024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851556E-343F-459D-9651-2A5A56A9A4A1}" type="slidenum">
              <a:rPr lang="ru-RU" smtClean="0"/>
              <a:pPr/>
              <a:t>‹#›</a:t>
            </a:fld>
            <a:endParaRPr lang="ru-RU"/>
          </a:p>
        </p:txBody>
      </p:sp>
    </p:spTree>
    <p:extLst>
      <p:ext uri="{BB962C8B-B14F-4D97-AF65-F5344CB8AC3E}">
        <p14:creationId xmlns:p14="http://schemas.microsoft.com/office/powerpoint/2010/main" val="166844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D0165214-FACC-4867-AF07-EEC4E0149A97}" type="datetimeFigureOut">
              <a:rPr lang="ru-RU" smtClean="0"/>
              <a:pPr/>
              <a:t>17.09.2024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851556E-343F-459D-9651-2A5A56A9A4A1}" type="slidenum">
              <a:rPr lang="ru-RU" smtClean="0"/>
              <a:pPr/>
              <a:t>‹#›</a:t>
            </a:fld>
            <a:endParaRPr lang="ru-RU"/>
          </a:p>
        </p:txBody>
      </p:sp>
    </p:spTree>
    <p:extLst>
      <p:ext uri="{BB962C8B-B14F-4D97-AF65-F5344CB8AC3E}">
        <p14:creationId xmlns:p14="http://schemas.microsoft.com/office/powerpoint/2010/main" val="1917767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D0165214-FACC-4867-AF07-EEC4E0149A97}" type="datetimeFigureOut">
              <a:rPr lang="ru-RU" smtClean="0"/>
              <a:pPr/>
              <a:t>17.09.2024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851556E-343F-459D-9651-2A5A56A9A4A1}" type="slidenum">
              <a:rPr lang="ru-RU" smtClean="0"/>
              <a:pPr/>
              <a:t>‹#›</a:t>
            </a:fld>
            <a:endParaRPr lang="ru-RU"/>
          </a:p>
        </p:txBody>
      </p:sp>
    </p:spTree>
    <p:extLst>
      <p:ext uri="{BB962C8B-B14F-4D97-AF65-F5344CB8AC3E}">
        <p14:creationId xmlns:p14="http://schemas.microsoft.com/office/powerpoint/2010/main" val="1049048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D0165214-FACC-4867-AF07-EEC4E0149A97}" type="datetimeFigureOut">
              <a:rPr lang="ru-RU" smtClean="0"/>
              <a:pPr/>
              <a:t>17.09.2024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851556E-343F-459D-9651-2A5A56A9A4A1}" type="slidenum">
              <a:rPr lang="ru-RU" smtClean="0"/>
              <a:pPr/>
              <a:t>‹#›</a:t>
            </a:fld>
            <a:endParaRPr lang="ru-RU"/>
          </a:p>
        </p:txBody>
      </p:sp>
    </p:spTree>
    <p:extLst>
      <p:ext uri="{BB962C8B-B14F-4D97-AF65-F5344CB8AC3E}">
        <p14:creationId xmlns:p14="http://schemas.microsoft.com/office/powerpoint/2010/main" val="2307642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D0165214-FACC-4867-AF07-EEC4E0149A97}" type="datetimeFigureOut">
              <a:rPr lang="ru-RU" smtClean="0"/>
              <a:pPr/>
              <a:t>17.09.2024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851556E-343F-459D-9651-2A5A56A9A4A1}" type="slidenum">
              <a:rPr lang="ru-RU" smtClean="0"/>
              <a:pPr/>
              <a:t>‹#›</a:t>
            </a:fld>
            <a:endParaRPr lang="ru-RU"/>
          </a:p>
        </p:txBody>
      </p:sp>
    </p:spTree>
    <p:extLst>
      <p:ext uri="{BB962C8B-B14F-4D97-AF65-F5344CB8AC3E}">
        <p14:creationId xmlns:p14="http://schemas.microsoft.com/office/powerpoint/2010/main" val="2681855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D0165214-FACC-4867-AF07-EEC4E0149A97}" type="datetimeFigureOut">
              <a:rPr lang="ru-RU" smtClean="0"/>
              <a:pPr/>
              <a:t>17.09.2024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9851556E-343F-459D-9651-2A5A56A9A4A1}" type="slidenum">
              <a:rPr lang="ru-RU" smtClean="0"/>
              <a:pPr/>
              <a:t>‹#›</a:t>
            </a:fld>
            <a:endParaRPr lang="ru-RU"/>
          </a:p>
        </p:txBody>
      </p:sp>
    </p:spTree>
    <p:extLst>
      <p:ext uri="{BB962C8B-B14F-4D97-AF65-F5344CB8AC3E}">
        <p14:creationId xmlns:p14="http://schemas.microsoft.com/office/powerpoint/2010/main" val="3885078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D0165214-FACC-4867-AF07-EEC4E0149A97}" type="datetimeFigureOut">
              <a:rPr lang="ru-RU" smtClean="0"/>
              <a:pPr/>
              <a:t>17.09.2024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851556E-343F-459D-9651-2A5A56A9A4A1}" type="slidenum">
              <a:rPr lang="ru-RU" smtClean="0"/>
              <a:pPr/>
              <a:t>‹#›</a:t>
            </a:fld>
            <a:endParaRPr lang="ru-RU"/>
          </a:p>
        </p:txBody>
      </p:sp>
    </p:spTree>
    <p:extLst>
      <p:ext uri="{BB962C8B-B14F-4D97-AF65-F5344CB8AC3E}">
        <p14:creationId xmlns:p14="http://schemas.microsoft.com/office/powerpoint/2010/main" val="3227332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0165214-FACC-4867-AF07-EEC4E0149A97}" type="datetimeFigureOut">
              <a:rPr lang="ru-RU" smtClean="0"/>
              <a:pPr/>
              <a:t>17.09.2024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851556E-343F-459D-9651-2A5A56A9A4A1}" type="slidenum">
              <a:rPr lang="ru-RU" smtClean="0"/>
              <a:pPr/>
              <a:t>‹#›</a:t>
            </a:fld>
            <a:endParaRPr lang="ru-RU"/>
          </a:p>
        </p:txBody>
      </p:sp>
    </p:spTree>
    <p:extLst>
      <p:ext uri="{BB962C8B-B14F-4D97-AF65-F5344CB8AC3E}">
        <p14:creationId xmlns:p14="http://schemas.microsoft.com/office/powerpoint/2010/main" val="2555721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D0165214-FACC-4867-AF07-EEC4E0149A97}" type="datetimeFigureOut">
              <a:rPr lang="ru-RU" smtClean="0"/>
              <a:pPr/>
              <a:t>17.09.2024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851556E-343F-459D-9651-2A5A56A9A4A1}" type="slidenum">
              <a:rPr lang="ru-RU" smtClean="0"/>
              <a:pPr/>
              <a:t>‹#›</a:t>
            </a:fld>
            <a:endParaRPr lang="ru-RU"/>
          </a:p>
        </p:txBody>
      </p:sp>
    </p:spTree>
    <p:extLst>
      <p:ext uri="{BB962C8B-B14F-4D97-AF65-F5344CB8AC3E}">
        <p14:creationId xmlns:p14="http://schemas.microsoft.com/office/powerpoint/2010/main" val="3125098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D0165214-FACC-4867-AF07-EEC4E0149A97}" type="datetimeFigureOut">
              <a:rPr lang="ru-RU" smtClean="0"/>
              <a:pPr/>
              <a:t>17.09.2024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851556E-343F-459D-9651-2A5A56A9A4A1}" type="slidenum">
              <a:rPr lang="ru-RU" smtClean="0"/>
              <a:pPr/>
              <a:t>‹#›</a:t>
            </a:fld>
            <a:endParaRPr lang="ru-RU"/>
          </a:p>
        </p:txBody>
      </p:sp>
    </p:spTree>
    <p:extLst>
      <p:ext uri="{BB962C8B-B14F-4D97-AF65-F5344CB8AC3E}">
        <p14:creationId xmlns:p14="http://schemas.microsoft.com/office/powerpoint/2010/main" val="1488468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165214-FACC-4867-AF07-EEC4E0149A97}" type="datetimeFigureOut">
              <a:rPr lang="ru-RU" smtClean="0"/>
              <a:pPr/>
              <a:t>17.09.2024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51556E-343F-459D-9651-2A5A56A9A4A1}" type="slidenum">
              <a:rPr lang="ru-RU" smtClean="0"/>
              <a:pPr/>
              <a:t>‹#›</a:t>
            </a:fld>
            <a:endParaRPr lang="ru-RU"/>
          </a:p>
        </p:txBody>
      </p:sp>
    </p:spTree>
    <p:extLst>
      <p:ext uri="{BB962C8B-B14F-4D97-AF65-F5344CB8AC3E}">
        <p14:creationId xmlns:p14="http://schemas.microsoft.com/office/powerpoint/2010/main" val="13071304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mailto:ksid@spbstu.ru" TargetMode="Externa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79725" y="1232715"/>
            <a:ext cx="11216028" cy="5284039"/>
          </a:xfrm>
        </p:spPr>
        <p:txBody>
          <a:bodyPr>
            <a:normAutofit fontScale="90000"/>
          </a:bodyPr>
          <a:lstStyle/>
          <a:p>
            <a:pPr>
              <a:lnSpc>
                <a:spcPct val="107000"/>
              </a:lnSpc>
            </a:pPr>
            <a:r>
              <a:rPr lang="ru-RU" sz="1600" dirty="0">
                <a:solidFill>
                  <a:schemeClr val="accent5">
                    <a:lumMod val="50000"/>
                  </a:schemeClr>
                </a:solidFill>
                <a:latin typeface="Times New Roman" pitchFamily="18" charset="0"/>
                <a:cs typeface="Times New Roman" pitchFamily="18" charset="0"/>
              </a:rPr>
              <a:t/>
            </a:r>
            <a:br>
              <a:rPr lang="ru-RU" sz="1600" dirty="0">
                <a:solidFill>
                  <a:schemeClr val="accent5">
                    <a:lumMod val="50000"/>
                  </a:schemeClr>
                </a:solidFill>
                <a:latin typeface="Times New Roman" pitchFamily="18" charset="0"/>
                <a:cs typeface="Times New Roman" pitchFamily="18" charset="0"/>
              </a:rPr>
            </a:br>
            <a:r>
              <a:rPr lang="ru-RU" sz="1600" dirty="0">
                <a:solidFill>
                  <a:schemeClr val="accent5">
                    <a:lumMod val="50000"/>
                  </a:schemeClr>
                </a:solidFill>
                <a:latin typeface="Times New Roman" pitchFamily="18" charset="0"/>
                <a:cs typeface="Times New Roman" pitchFamily="18" charset="0"/>
              </a:rPr>
              <a:t/>
            </a:r>
            <a:br>
              <a:rPr lang="ru-RU" sz="1600" dirty="0">
                <a:solidFill>
                  <a:schemeClr val="accent5">
                    <a:lumMod val="50000"/>
                  </a:schemeClr>
                </a:solidFill>
                <a:latin typeface="Times New Roman" pitchFamily="18" charset="0"/>
                <a:cs typeface="Times New Roman" pitchFamily="18" charset="0"/>
              </a:rPr>
            </a:br>
            <a:r>
              <a:rPr lang="ru-RU" sz="1600" dirty="0">
                <a:solidFill>
                  <a:schemeClr val="accent5">
                    <a:lumMod val="50000"/>
                  </a:schemeClr>
                </a:solidFill>
                <a:latin typeface="Times New Roman" pitchFamily="18" charset="0"/>
                <a:cs typeface="Times New Roman" pitchFamily="18" charset="0"/>
              </a:rPr>
              <a:t/>
            </a:r>
            <a:br>
              <a:rPr lang="ru-RU" sz="1600" dirty="0">
                <a:solidFill>
                  <a:schemeClr val="accent5">
                    <a:lumMod val="50000"/>
                  </a:schemeClr>
                </a:solidFill>
                <a:latin typeface="Times New Roman" pitchFamily="18" charset="0"/>
                <a:cs typeface="Times New Roman" pitchFamily="18" charset="0"/>
              </a:rPr>
            </a:br>
            <a:r>
              <a:rPr lang="ru-RU" sz="1600" dirty="0">
                <a:solidFill>
                  <a:schemeClr val="accent5">
                    <a:lumMod val="50000"/>
                  </a:schemeClr>
                </a:solidFill>
                <a:latin typeface="Times New Roman" pitchFamily="18" charset="0"/>
                <a:cs typeface="Times New Roman" pitchFamily="18" charset="0"/>
              </a:rPr>
              <a:t/>
            </a:r>
            <a:br>
              <a:rPr lang="ru-RU" sz="1600" dirty="0">
                <a:solidFill>
                  <a:schemeClr val="accent5">
                    <a:lumMod val="50000"/>
                  </a:schemeClr>
                </a:solidFill>
                <a:latin typeface="Times New Roman" pitchFamily="18" charset="0"/>
                <a:cs typeface="Times New Roman" pitchFamily="18" charset="0"/>
              </a:rPr>
            </a:br>
            <a:r>
              <a:rPr lang="ru-RU" sz="1600" dirty="0">
                <a:solidFill>
                  <a:schemeClr val="accent5">
                    <a:lumMod val="50000"/>
                  </a:schemeClr>
                </a:solidFill>
                <a:latin typeface="Times New Roman" pitchFamily="18" charset="0"/>
                <a:cs typeface="Times New Roman" pitchFamily="18" charset="0"/>
              </a:rPr>
              <a:t/>
            </a:r>
            <a:br>
              <a:rPr lang="ru-RU" sz="1600" dirty="0">
                <a:solidFill>
                  <a:schemeClr val="accent5">
                    <a:lumMod val="50000"/>
                  </a:schemeClr>
                </a:solidFill>
                <a:latin typeface="Times New Roman" pitchFamily="18" charset="0"/>
                <a:cs typeface="Times New Roman" pitchFamily="18" charset="0"/>
              </a:rPr>
            </a:br>
            <a:r>
              <a:rPr lang="ru-RU" sz="1600" dirty="0">
                <a:solidFill>
                  <a:schemeClr val="accent5">
                    <a:lumMod val="50000"/>
                  </a:schemeClr>
                </a:solidFill>
                <a:latin typeface="Times New Roman" pitchFamily="18" charset="0"/>
                <a:cs typeface="Times New Roman" pitchFamily="18" charset="0"/>
              </a:rPr>
              <a:t/>
            </a:r>
            <a:br>
              <a:rPr lang="ru-RU" sz="1600" dirty="0">
                <a:solidFill>
                  <a:schemeClr val="accent5">
                    <a:lumMod val="50000"/>
                  </a:schemeClr>
                </a:solidFill>
                <a:latin typeface="Times New Roman" pitchFamily="18" charset="0"/>
                <a:cs typeface="Times New Roman" pitchFamily="18" charset="0"/>
              </a:rPr>
            </a:br>
            <a:r>
              <a:rPr lang="ru-RU" sz="1600" dirty="0">
                <a:solidFill>
                  <a:schemeClr val="accent5">
                    <a:lumMod val="50000"/>
                  </a:schemeClr>
                </a:solidFill>
                <a:latin typeface="Times New Roman" pitchFamily="18" charset="0"/>
                <a:cs typeface="Times New Roman" pitchFamily="18" charset="0"/>
              </a:rPr>
              <a:t/>
            </a:r>
            <a:br>
              <a:rPr lang="ru-RU" sz="1600" dirty="0">
                <a:solidFill>
                  <a:schemeClr val="accent5">
                    <a:lumMod val="50000"/>
                  </a:schemeClr>
                </a:solidFill>
                <a:latin typeface="Times New Roman" pitchFamily="18" charset="0"/>
                <a:cs typeface="Times New Roman" pitchFamily="18" charset="0"/>
              </a:rPr>
            </a:br>
            <a:r>
              <a:rPr lang="ru-RU" sz="1600" dirty="0">
                <a:solidFill>
                  <a:schemeClr val="accent5">
                    <a:lumMod val="50000"/>
                  </a:schemeClr>
                </a:solidFill>
                <a:latin typeface="Times New Roman" pitchFamily="18" charset="0"/>
                <a:cs typeface="Times New Roman" pitchFamily="18" charset="0"/>
              </a:rPr>
              <a:t/>
            </a:r>
            <a:br>
              <a:rPr lang="ru-RU" sz="1600" dirty="0">
                <a:solidFill>
                  <a:schemeClr val="accent5">
                    <a:lumMod val="50000"/>
                  </a:schemeClr>
                </a:solidFill>
                <a:latin typeface="Times New Roman" pitchFamily="18" charset="0"/>
                <a:cs typeface="Times New Roman" pitchFamily="18" charset="0"/>
              </a:rPr>
            </a:br>
            <a:r>
              <a:rPr lang="ru-RU" sz="1600" dirty="0">
                <a:solidFill>
                  <a:schemeClr val="accent5">
                    <a:lumMod val="50000"/>
                  </a:schemeClr>
                </a:solidFill>
                <a:latin typeface="Times New Roman" pitchFamily="18" charset="0"/>
                <a:cs typeface="Times New Roman" pitchFamily="18" charset="0"/>
              </a:rPr>
              <a:t/>
            </a:r>
            <a:br>
              <a:rPr lang="ru-RU" sz="1600" dirty="0">
                <a:solidFill>
                  <a:schemeClr val="accent5">
                    <a:lumMod val="50000"/>
                  </a:schemeClr>
                </a:solidFill>
                <a:latin typeface="Times New Roman" pitchFamily="18" charset="0"/>
                <a:cs typeface="Times New Roman" pitchFamily="18" charset="0"/>
              </a:rPr>
            </a:br>
            <a:r>
              <a:rPr lang="ru-RU" sz="1600" dirty="0">
                <a:solidFill>
                  <a:schemeClr val="accent5">
                    <a:lumMod val="50000"/>
                  </a:schemeClr>
                </a:solidFill>
                <a:latin typeface="Times New Roman" pitchFamily="18" charset="0"/>
                <a:cs typeface="Times New Roman" pitchFamily="18" charset="0"/>
              </a:rPr>
              <a:t/>
            </a:r>
            <a:br>
              <a:rPr lang="ru-RU" sz="1600" dirty="0">
                <a:solidFill>
                  <a:schemeClr val="accent5">
                    <a:lumMod val="50000"/>
                  </a:schemeClr>
                </a:solidFill>
                <a:latin typeface="Times New Roman" pitchFamily="18" charset="0"/>
                <a:cs typeface="Times New Roman" pitchFamily="18" charset="0"/>
              </a:rPr>
            </a:br>
            <a:r>
              <a:rPr lang="ru-RU" sz="1600" dirty="0">
                <a:solidFill>
                  <a:schemeClr val="accent5">
                    <a:lumMod val="50000"/>
                  </a:schemeClr>
                </a:solidFill>
                <a:latin typeface="Times New Roman" pitchFamily="18" charset="0"/>
                <a:cs typeface="Times New Roman" pitchFamily="18" charset="0"/>
              </a:rPr>
              <a:t>КООРДИНАЦИОННЫЙ СОВЕТ </a:t>
            </a:r>
            <a:br>
              <a:rPr lang="ru-RU" sz="1600" dirty="0">
                <a:solidFill>
                  <a:schemeClr val="accent5">
                    <a:lumMod val="50000"/>
                  </a:schemeClr>
                </a:solidFill>
                <a:latin typeface="Times New Roman" pitchFamily="18" charset="0"/>
                <a:cs typeface="Times New Roman" pitchFamily="18" charset="0"/>
              </a:rPr>
            </a:br>
            <a:r>
              <a:rPr lang="ru-RU" sz="1600" dirty="0">
                <a:solidFill>
                  <a:schemeClr val="accent5">
                    <a:lumMod val="50000"/>
                  </a:schemeClr>
                </a:solidFill>
                <a:latin typeface="Times New Roman" pitchFamily="18" charset="0"/>
                <a:cs typeface="Times New Roman" pitchFamily="18" charset="0"/>
              </a:rPr>
              <a:t>МИНИСТЕРСТВА НАУКИ И ВЫСШЕГО ОБРАЗОВАНИЯ РОССИЙСКОЙ ФЕДЕРАЦИИ </a:t>
            </a:r>
            <a:br>
              <a:rPr lang="ru-RU" sz="1600" dirty="0">
                <a:solidFill>
                  <a:schemeClr val="accent5">
                    <a:lumMod val="50000"/>
                  </a:schemeClr>
                </a:solidFill>
                <a:latin typeface="Times New Roman" pitchFamily="18" charset="0"/>
                <a:cs typeface="Times New Roman" pitchFamily="18" charset="0"/>
              </a:rPr>
            </a:br>
            <a:r>
              <a:rPr lang="ru-RU" sz="1600" dirty="0">
                <a:solidFill>
                  <a:schemeClr val="accent5">
                    <a:lumMod val="50000"/>
                  </a:schemeClr>
                </a:solidFill>
                <a:latin typeface="Times New Roman" pitchFamily="18" charset="0"/>
                <a:cs typeface="Times New Roman" pitchFamily="18" charset="0"/>
              </a:rPr>
              <a:t>ПО ОБЛАСТИ ОБРАЗОВАНИЯ «ИНЖЕНЕРНОЕ ДЕЛО, ТЕХНОЛОГИИ И ТЕХНИЧЕСКИЕ НАУКИ</a:t>
            </a:r>
            <a:r>
              <a:rPr lang="ru-RU" sz="1600" dirty="0" smtClean="0">
                <a:solidFill>
                  <a:schemeClr val="accent5">
                    <a:lumMod val="50000"/>
                  </a:schemeClr>
                </a:solidFill>
                <a:latin typeface="Times New Roman" pitchFamily="18" charset="0"/>
                <a:cs typeface="Times New Roman" pitchFamily="18" charset="0"/>
              </a:rPr>
              <a:t>»</a:t>
            </a:r>
            <a:r>
              <a:rPr lang="ru-RU" sz="1600" dirty="0">
                <a:solidFill>
                  <a:schemeClr val="accent5">
                    <a:lumMod val="50000"/>
                  </a:schemeClr>
                </a:solidFill>
                <a:latin typeface="Times New Roman" pitchFamily="18" charset="0"/>
                <a:cs typeface="Times New Roman" pitchFamily="18" charset="0"/>
              </a:rPr>
              <a:t/>
            </a:r>
            <a:br>
              <a:rPr lang="ru-RU" sz="1600" dirty="0">
                <a:solidFill>
                  <a:schemeClr val="accent5">
                    <a:lumMod val="50000"/>
                  </a:schemeClr>
                </a:solidFill>
                <a:latin typeface="Times New Roman" pitchFamily="18" charset="0"/>
                <a:cs typeface="Times New Roman" pitchFamily="18" charset="0"/>
              </a:rPr>
            </a:br>
            <a:r>
              <a:rPr lang="ru-RU" sz="1600" dirty="0"/>
              <a:t> </a:t>
            </a:r>
            <a:br>
              <a:rPr lang="ru-RU" sz="1600" dirty="0"/>
            </a:br>
            <a:r>
              <a:rPr lang="ru-RU" sz="1600" dirty="0"/>
              <a:t/>
            </a:r>
            <a:br>
              <a:rPr lang="ru-RU" sz="1600" dirty="0"/>
            </a:br>
            <a:r>
              <a:rPr lang="ru-RU"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Совершенствование качества и повышение престижа инженерного образования в Российской Федерации</a:t>
            </a:r>
            <a:br>
              <a:rPr lang="ru-RU"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br>
            <a:r>
              <a:rPr lang="ru-RU" sz="3200" b="1" dirty="0">
                <a:solidFill>
                  <a:srgbClr val="00206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
            </a:r>
            <a:br>
              <a:rPr lang="ru-RU" sz="3200" b="1" dirty="0">
                <a:solidFill>
                  <a:srgbClr val="00206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br>
            <a:r>
              <a:rPr lang="ru-RU" sz="3200" b="1" dirty="0">
                <a:solidFill>
                  <a:srgbClr val="00206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
            </a:r>
            <a:br>
              <a:rPr lang="ru-RU" sz="3200" b="1" dirty="0">
                <a:solidFill>
                  <a:srgbClr val="00206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br>
            <a:r>
              <a:rPr lang="ru-RU" sz="3200" b="1" dirty="0">
                <a:solidFill>
                  <a:srgbClr val="113F6D"/>
                </a:solidFill>
                <a:latin typeface="Times New Roman" panose="02020603050405020304" pitchFamily="18" charset="0"/>
                <a:ea typeface="+mn-ea"/>
                <a:cs typeface="Times New Roman" panose="02020603050405020304" pitchFamily="18" charset="0"/>
              </a:rPr>
              <a:t>                                                           </a:t>
            </a:r>
            <a:br>
              <a:rPr lang="ru-RU" sz="3200" b="1" dirty="0">
                <a:solidFill>
                  <a:srgbClr val="113F6D"/>
                </a:solidFill>
                <a:latin typeface="Times New Roman" panose="02020603050405020304" pitchFamily="18" charset="0"/>
                <a:ea typeface="+mn-ea"/>
                <a:cs typeface="Times New Roman" panose="02020603050405020304" pitchFamily="18" charset="0"/>
              </a:rPr>
            </a:br>
            <a:r>
              <a:rPr lang="ru-RU" sz="3200" b="1" dirty="0">
                <a:solidFill>
                  <a:srgbClr val="113F6D"/>
                </a:solidFill>
                <a:latin typeface="Times New Roman" panose="02020603050405020304" pitchFamily="18" charset="0"/>
                <a:ea typeface="+mn-ea"/>
                <a:cs typeface="Times New Roman" panose="02020603050405020304" pitchFamily="18" charset="0"/>
              </a:rPr>
              <a:t/>
            </a:r>
            <a:br>
              <a:rPr lang="ru-RU" sz="3200" b="1" dirty="0">
                <a:solidFill>
                  <a:srgbClr val="113F6D"/>
                </a:solidFill>
                <a:latin typeface="Times New Roman" panose="02020603050405020304" pitchFamily="18" charset="0"/>
                <a:ea typeface="+mn-ea"/>
                <a:cs typeface="Times New Roman" panose="02020603050405020304" pitchFamily="18" charset="0"/>
              </a:rPr>
            </a:br>
            <a:r>
              <a:rPr lang="ru-RU" sz="2700" i="1" dirty="0" smtClean="0">
                <a:solidFill>
                  <a:srgbClr val="113F6D"/>
                </a:solidFill>
                <a:latin typeface="Times New Roman" panose="02020603050405020304" pitchFamily="18" charset="0"/>
                <a:ea typeface="+mn-ea"/>
                <a:cs typeface="Times New Roman" panose="02020603050405020304" pitchFamily="18" charset="0"/>
              </a:rPr>
              <a:t>Ответственный секретарь Координационного совета</a:t>
            </a:r>
            <a:br>
              <a:rPr lang="ru-RU" sz="2700" i="1" dirty="0" smtClean="0">
                <a:solidFill>
                  <a:srgbClr val="113F6D"/>
                </a:solidFill>
                <a:latin typeface="Times New Roman" panose="02020603050405020304" pitchFamily="18" charset="0"/>
                <a:ea typeface="+mn-ea"/>
                <a:cs typeface="Times New Roman" panose="02020603050405020304" pitchFamily="18" charset="0"/>
              </a:rPr>
            </a:br>
            <a:r>
              <a:rPr lang="ru-RU" sz="2700" i="1" dirty="0" smtClean="0">
                <a:solidFill>
                  <a:srgbClr val="113F6D"/>
                </a:solidFill>
                <a:latin typeface="Times New Roman" panose="02020603050405020304" pitchFamily="18" charset="0"/>
                <a:ea typeface="+mn-ea"/>
                <a:cs typeface="Times New Roman" panose="02020603050405020304" pitchFamily="18" charset="0"/>
              </a:rPr>
              <a:t>Романов Павел Иванович</a:t>
            </a:r>
            <a:r>
              <a:rPr lang="ru-RU" sz="3200" dirty="0">
                <a:solidFill>
                  <a:schemeClr val="accent5"/>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
            </a:r>
            <a:br>
              <a:rPr lang="ru-RU" sz="3200" dirty="0">
                <a:solidFill>
                  <a:schemeClr val="accent5"/>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br>
            <a:endParaRPr lang="ru-RU" sz="3200" dirty="0">
              <a:solidFill>
                <a:schemeClr val="accent5"/>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cxnSp>
        <p:nvCxnSpPr>
          <p:cNvPr id="6" name="Прямая соединительная линия 5"/>
          <p:cNvCxnSpPr/>
          <p:nvPr/>
        </p:nvCxnSpPr>
        <p:spPr>
          <a:xfrm flipV="1">
            <a:off x="-2157" y="4988552"/>
            <a:ext cx="12192149" cy="0"/>
          </a:xfrm>
          <a:prstGeom prst="line">
            <a:avLst/>
          </a:prstGeom>
          <a:ln w="57150">
            <a:solidFill>
              <a:srgbClr val="113F6D"/>
            </a:solidFill>
          </a:ln>
        </p:spPr>
        <p:style>
          <a:lnRef idx="1">
            <a:schemeClr val="accent1"/>
          </a:lnRef>
          <a:fillRef idx="0">
            <a:schemeClr val="accent1"/>
          </a:fillRef>
          <a:effectRef idx="0">
            <a:schemeClr val="accent1"/>
          </a:effectRef>
          <a:fontRef idx="minor">
            <a:schemeClr val="tx1"/>
          </a:fontRef>
        </p:style>
      </p:cxnSp>
      <p:pic>
        <p:nvPicPr>
          <p:cNvPr id="7" name="Рисунок 6" descr="https://minobrnauki.gov.ru/common/upload/library/2019/corporate_identity/Ikonka_Gerb_Polnocvetnoe_vosproizvedenie.jpg"/>
          <p:cNvPicPr/>
          <p:nvPr/>
        </p:nvPicPr>
        <p:blipFill>
          <a:blip r:embed="rId2" cstate="print"/>
          <a:srcRect/>
          <a:stretch>
            <a:fillRect/>
          </a:stretch>
        </p:blipFill>
        <p:spPr bwMode="auto">
          <a:xfrm>
            <a:off x="5546747" y="341246"/>
            <a:ext cx="788740" cy="741474"/>
          </a:xfrm>
          <a:prstGeom prst="rect">
            <a:avLst/>
          </a:prstGeom>
          <a:noFill/>
          <a:ln w="9525">
            <a:noFill/>
            <a:miter lim="800000"/>
            <a:headEnd/>
            <a:tailEnd/>
          </a:ln>
        </p:spPr>
      </p:pic>
      <p:pic>
        <p:nvPicPr>
          <p:cNvPr id="4" name="Рисунок 3"/>
          <p:cNvPicPr>
            <a:picLocks noChangeAspect="1"/>
          </p:cNvPicPr>
          <p:nvPr/>
        </p:nvPicPr>
        <p:blipFill>
          <a:blip r:embed="rId3"/>
          <a:stretch>
            <a:fillRect/>
          </a:stretch>
        </p:blipFill>
        <p:spPr>
          <a:xfrm>
            <a:off x="-29028" y="2177250"/>
            <a:ext cx="12204506" cy="146394"/>
          </a:xfrm>
          <a:prstGeom prst="rect">
            <a:avLst/>
          </a:prstGeom>
        </p:spPr>
      </p:pic>
      <p:sp>
        <p:nvSpPr>
          <p:cNvPr id="10" name="Прямоугольник 9">
            <a:extLst>
              <a:ext uri="{FF2B5EF4-FFF2-40B4-BE49-F238E27FC236}">
                <a16:creationId xmlns:a16="http://schemas.microsoft.com/office/drawing/2014/main" xmlns="" id="{63FA8CD0-36EC-4022-99EC-D743DFF18B0B}"/>
              </a:ext>
            </a:extLst>
          </p:cNvPr>
          <p:cNvSpPr/>
          <p:nvPr/>
        </p:nvSpPr>
        <p:spPr>
          <a:xfrm>
            <a:off x="0" y="6175512"/>
            <a:ext cx="12189992" cy="682485"/>
          </a:xfrm>
          <a:prstGeom prst="rect">
            <a:avLst/>
          </a:prstGeom>
          <a:solidFill>
            <a:srgbClr val="36B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Рисунок 10">
            <a:extLst>
              <a:ext uri="{FF2B5EF4-FFF2-40B4-BE49-F238E27FC236}">
                <a16:creationId xmlns:a16="http://schemas.microsoft.com/office/drawing/2014/main" xmlns="" id="{EADC9729-DF69-49C9-8D40-5AF066E001EB}"/>
              </a:ext>
            </a:extLst>
          </p:cNvPr>
          <p:cNvPicPr>
            <a:picLocks noChangeAspect="1"/>
          </p:cNvPicPr>
          <p:nvPr/>
        </p:nvPicPr>
        <p:blipFill>
          <a:blip r:embed="rId4"/>
          <a:stretch>
            <a:fillRect/>
          </a:stretch>
        </p:blipFill>
        <p:spPr>
          <a:xfrm>
            <a:off x="12506" y="6175512"/>
            <a:ext cx="12192000" cy="682484"/>
          </a:xfrm>
          <a:prstGeom prst="rect">
            <a:avLst/>
          </a:prstGeom>
        </p:spPr>
      </p:pic>
    </p:spTree>
    <p:extLst>
      <p:ext uri="{BB962C8B-B14F-4D97-AF65-F5344CB8AC3E}">
        <p14:creationId xmlns:p14="http://schemas.microsoft.com/office/powerpoint/2010/main" val="190023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stretch>
            <a:fillRect/>
          </a:stretch>
        </p:blipFill>
        <p:spPr>
          <a:xfrm>
            <a:off x="0" y="6431280"/>
            <a:ext cx="12192000" cy="426720"/>
          </a:xfrm>
          <a:prstGeom prst="rect">
            <a:avLst/>
          </a:prstGeom>
        </p:spPr>
      </p:pic>
      <p:pic>
        <p:nvPicPr>
          <p:cNvPr id="8" name="Рисунок 7"/>
          <p:cNvPicPr/>
          <p:nvPr/>
        </p:nvPicPr>
        <p:blipFill rotWithShape="1">
          <a:blip r:embed="rId3"/>
          <a:srcRect l="21802" t="13636" r="15779" b="10931"/>
          <a:stretch/>
        </p:blipFill>
        <p:spPr bwMode="auto">
          <a:xfrm>
            <a:off x="859971" y="217714"/>
            <a:ext cx="10472057" cy="60955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06721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183342" y="170934"/>
            <a:ext cx="9235612" cy="461665"/>
          </a:xfrm>
          <a:prstGeom prst="rect">
            <a:avLst/>
          </a:prstGeom>
        </p:spPr>
        <p:txBody>
          <a:bodyPr wrap="square">
            <a:spAutoFit/>
          </a:bodyPr>
          <a:lstStyle/>
          <a:p>
            <a:pPr lvl="0" algn="ctr"/>
            <a:r>
              <a:rPr lang="ru-RU" sz="2400"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400" b="1" dirty="0">
                <a:solidFill>
                  <a:srgbClr val="36B449"/>
                </a:solidFill>
                <a:latin typeface="Times New Roman" panose="02020603050405020304" pitchFamily="18" charset="0"/>
                <a:cs typeface="Times New Roman" panose="02020603050405020304" pitchFamily="18" charset="0"/>
              </a:rPr>
              <a:t>Пути перехода профессионального образования в рамках МСКО</a:t>
            </a:r>
          </a:p>
        </p:txBody>
      </p:sp>
      <p:pic>
        <p:nvPicPr>
          <p:cNvPr id="7" name="Рисунок 6"/>
          <p:cNvPicPr>
            <a:picLocks noChangeAspect="1"/>
          </p:cNvPicPr>
          <p:nvPr/>
        </p:nvPicPr>
        <p:blipFill>
          <a:blip r:embed="rId2"/>
          <a:stretch>
            <a:fillRect/>
          </a:stretch>
        </p:blipFill>
        <p:spPr>
          <a:xfrm>
            <a:off x="0" y="6431280"/>
            <a:ext cx="12192000" cy="426720"/>
          </a:xfrm>
          <a:prstGeom prst="rect">
            <a:avLst/>
          </a:prstGeom>
        </p:spPr>
      </p:pic>
      <p:pic>
        <p:nvPicPr>
          <p:cNvPr id="6" name="Рисунок 5"/>
          <p:cNvPicPr/>
          <p:nvPr/>
        </p:nvPicPr>
        <p:blipFill rotWithShape="1">
          <a:blip r:embed="rId3"/>
          <a:srcRect l="23751" t="22938" r="27958" b="12722"/>
          <a:stretch/>
        </p:blipFill>
        <p:spPr bwMode="auto">
          <a:xfrm>
            <a:off x="1284514" y="632599"/>
            <a:ext cx="8991599" cy="567022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75125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AF5ED97-920D-4F94-8EA2-5BA2FDCE2FAE}"/>
              </a:ext>
            </a:extLst>
          </p:cNvPr>
          <p:cNvSpPr>
            <a:spLocks noGrp="1"/>
          </p:cNvSpPr>
          <p:nvPr>
            <p:ph type="title"/>
          </p:nvPr>
        </p:nvSpPr>
        <p:spPr>
          <a:xfrm>
            <a:off x="447261" y="658465"/>
            <a:ext cx="10982739" cy="509153"/>
          </a:xfrm>
        </p:spPr>
        <p:txBody>
          <a:bodyPr>
            <a:noAutofit/>
          </a:bodyPr>
          <a:lstStyle/>
          <a:p>
            <a:pPr lvl="0" algn="ctr">
              <a:lnSpc>
                <a:spcPct val="100000"/>
              </a:lnSpc>
              <a:spcBef>
                <a:spcPts val="0"/>
              </a:spcBef>
              <a:defRPr/>
            </a:pPr>
            <a:r>
              <a:rPr lang="ru-RU" sz="2800" b="1" dirty="0">
                <a:solidFill>
                  <a:srgbClr val="113F6D"/>
                </a:solidFill>
                <a:latin typeface="Times New Roman" panose="02020603050405020304" pitchFamily="18" charset="0"/>
                <a:ea typeface="+mn-ea"/>
                <a:cs typeface="Times New Roman" panose="02020603050405020304" pitchFamily="18" charset="0"/>
              </a:rPr>
              <a:t>Обеспечение преемственности через эквивалентность дипломов</a:t>
            </a:r>
            <a:r>
              <a:rPr kumimoji="0" lang="ru-RU" sz="2800" b="1" i="0" u="none" strike="noStrike" kern="1200" cap="none" spc="0" normalizeH="0" baseline="0" noProof="0" dirty="0">
                <a:ln>
                  <a:noFill/>
                </a:ln>
                <a:solidFill>
                  <a:schemeClr val="accent5"/>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r>
            <a:br>
              <a:rPr kumimoji="0" lang="ru-RU" sz="2800" b="1" i="0" u="none" strike="noStrike" kern="1200" cap="none" spc="0" normalizeH="0" baseline="0" noProof="0" dirty="0">
                <a:ln>
                  <a:noFill/>
                </a:ln>
                <a:solidFill>
                  <a:schemeClr val="accent5"/>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br>
            <a:r>
              <a:rPr kumimoji="0" lang="ru-RU" sz="2200" b="1" i="0" u="none" strike="noStrike" kern="1200" cap="none" spc="0" normalizeH="0" baseline="0" noProof="0" dirty="0">
                <a:ln>
                  <a:noFill/>
                </a:ln>
                <a:solidFill>
                  <a:schemeClr val="accent5"/>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endParaRPr lang="ru-RU" sz="2200" i="1" dirty="0">
              <a:solidFill>
                <a:schemeClr val="accent5"/>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sp>
        <p:nvSpPr>
          <p:cNvPr id="3" name="Объект 2">
            <a:extLst>
              <a:ext uri="{FF2B5EF4-FFF2-40B4-BE49-F238E27FC236}">
                <a16:creationId xmlns:a16="http://schemas.microsoft.com/office/drawing/2014/main" xmlns="" id="{5DA83C67-B899-4D64-9332-70F75C1A2683}"/>
              </a:ext>
            </a:extLst>
          </p:cNvPr>
          <p:cNvSpPr>
            <a:spLocks noGrp="1"/>
          </p:cNvSpPr>
          <p:nvPr>
            <p:ph idx="1"/>
          </p:nvPr>
        </p:nvSpPr>
        <p:spPr>
          <a:xfrm>
            <a:off x="286578" y="1075607"/>
            <a:ext cx="11304104" cy="5431273"/>
          </a:xfrm>
        </p:spPr>
        <p:txBody>
          <a:bodyPr>
            <a:normAutofit fontScale="92500"/>
          </a:body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В России устанавливаются следующие виды документов об образовании и о квалификации, выдаваемые лицам, успешно прошедшим государственную итоговую аттестацию по программам высшего образования: </a:t>
            </a:r>
            <a:r>
              <a:rPr kumimoji="0" lang="ru-RU"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диплом о высшем образовании 2 степени</a:t>
            </a:r>
            <a:r>
              <a:rPr kumimoji="0" lang="ru-RU"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диплом о высшем образовании 1 степени.</a:t>
            </a:r>
          </a:p>
          <a:p>
            <a:pPr algn="just"/>
            <a:r>
              <a:rPr lang="ru-RU" dirty="0">
                <a:latin typeface="Times New Roman" panose="02020603050405020304" pitchFamily="18" charset="0"/>
                <a:cs typeface="Times New Roman" panose="02020603050405020304" pitchFamily="18" charset="0"/>
              </a:rPr>
              <a:t>Для получения </a:t>
            </a:r>
            <a:r>
              <a:rPr lang="ru-RU" dirty="0">
                <a:solidFill>
                  <a:srgbClr val="00B050"/>
                </a:solidFill>
                <a:latin typeface="Times New Roman" panose="02020603050405020304" pitchFamily="18" charset="0"/>
                <a:cs typeface="Times New Roman" panose="02020603050405020304" pitchFamily="18" charset="0"/>
              </a:rPr>
              <a:t>диплома о высшем образовании 2 степени </a:t>
            </a:r>
            <a:r>
              <a:rPr lang="ru-RU" dirty="0">
                <a:latin typeface="Times New Roman" panose="02020603050405020304" pitchFamily="18" charset="0"/>
                <a:cs typeface="Times New Roman" panose="02020603050405020304" pitchFamily="18" charset="0"/>
              </a:rPr>
              <a:t>нормативный </a:t>
            </a:r>
            <a:r>
              <a:rPr lang="ru-RU" dirty="0">
                <a:solidFill>
                  <a:srgbClr val="00B050"/>
                </a:solidFill>
                <a:latin typeface="Times New Roman" panose="02020603050405020304" pitchFamily="18" charset="0"/>
                <a:cs typeface="Times New Roman" panose="02020603050405020304" pitchFamily="18" charset="0"/>
              </a:rPr>
              <a:t>срок обучения</a:t>
            </a:r>
            <a:r>
              <a:rPr lang="ru-RU" dirty="0">
                <a:latin typeface="Times New Roman" panose="02020603050405020304" pitchFamily="18" charset="0"/>
                <a:cs typeface="Times New Roman" panose="02020603050405020304" pitchFamily="18" charset="0"/>
              </a:rPr>
              <a:t> по программам основного высшего образования - </a:t>
            </a:r>
            <a:r>
              <a:rPr lang="ru-RU" dirty="0">
                <a:solidFill>
                  <a:srgbClr val="00B050"/>
                </a:solidFill>
                <a:latin typeface="Times New Roman" panose="02020603050405020304" pitchFamily="18" charset="0"/>
                <a:cs typeface="Times New Roman" panose="02020603050405020304" pitchFamily="18" charset="0"/>
              </a:rPr>
              <a:t>не менее 4-х лет</a:t>
            </a:r>
            <a:r>
              <a:rPr lang="ru-RU" dirty="0">
                <a:latin typeface="Times New Roman" panose="02020603050405020304" pitchFamily="18" charset="0"/>
                <a:cs typeface="Times New Roman" panose="02020603050405020304" pitchFamily="18" charset="0"/>
              </a:rPr>
              <a:t>;</a:t>
            </a:r>
          </a:p>
          <a:p>
            <a:pPr algn="just"/>
            <a:r>
              <a:rPr lang="ru-RU" dirty="0">
                <a:latin typeface="Times New Roman" panose="02020603050405020304" pitchFamily="18" charset="0"/>
                <a:cs typeface="Times New Roman" panose="02020603050405020304" pitchFamily="18" charset="0"/>
              </a:rPr>
              <a:t>Для получения </a:t>
            </a:r>
            <a:r>
              <a:rPr lang="ru-RU" dirty="0">
                <a:solidFill>
                  <a:srgbClr val="00B050"/>
                </a:solidFill>
                <a:latin typeface="Times New Roman" panose="02020603050405020304" pitchFamily="18" charset="0"/>
                <a:cs typeface="Times New Roman" panose="02020603050405020304" pitchFamily="18" charset="0"/>
              </a:rPr>
              <a:t>диплома о высшем образовании 1 степени </a:t>
            </a:r>
            <a:r>
              <a:rPr lang="ru-RU" dirty="0">
                <a:latin typeface="Times New Roman" panose="02020603050405020304" pitchFamily="18" charset="0"/>
                <a:cs typeface="Times New Roman" panose="02020603050405020304" pitchFamily="18" charset="0"/>
              </a:rPr>
              <a:t>нормативный срок обучения по программам основного высшего образования - </a:t>
            </a:r>
            <a:r>
              <a:rPr lang="ru-RU" dirty="0">
                <a:solidFill>
                  <a:srgbClr val="00B050"/>
                </a:solidFill>
                <a:latin typeface="Times New Roman" panose="02020603050405020304" pitchFamily="18" charset="0"/>
                <a:cs typeface="Times New Roman" panose="02020603050405020304" pitchFamily="18" charset="0"/>
              </a:rPr>
              <a:t>не менее пяти лет </a:t>
            </a:r>
            <a:r>
              <a:rPr lang="ru-RU" dirty="0">
                <a:latin typeface="Times New Roman" panose="02020603050405020304" pitchFamily="18" charset="0"/>
                <a:cs typeface="Times New Roman" panose="02020603050405020304" pitchFamily="18" charset="0"/>
              </a:rPr>
              <a:t>или специализированного высшего образования -  не менее 1 года.</a:t>
            </a:r>
          </a:p>
          <a:p>
            <a:pPr algn="just"/>
            <a:r>
              <a:rPr lang="ru-RU" dirty="0">
                <a:solidFill>
                  <a:srgbClr val="00B050"/>
                </a:solidFill>
                <a:latin typeface="Times New Roman" panose="02020603050405020304" pitchFamily="18" charset="0"/>
                <a:cs typeface="Times New Roman" panose="02020603050405020304" pitchFamily="18" charset="0"/>
              </a:rPr>
              <a:t>К диплому 2 степени приравнивается диплом бакалавра</a:t>
            </a:r>
            <a:r>
              <a:rPr lang="ru-RU" dirty="0">
                <a:latin typeface="Times New Roman" panose="02020603050405020304" pitchFamily="18" charset="0"/>
                <a:cs typeface="Times New Roman" panose="02020603050405020304" pitchFamily="18" charset="0"/>
              </a:rPr>
              <a:t>;</a:t>
            </a:r>
          </a:p>
          <a:p>
            <a:pPr algn="just"/>
            <a:r>
              <a:rPr lang="ru-RU" dirty="0">
                <a:solidFill>
                  <a:srgbClr val="00B050"/>
                </a:solidFill>
                <a:latin typeface="Times New Roman" panose="02020603050405020304" pitchFamily="18" charset="0"/>
                <a:cs typeface="Times New Roman" panose="02020603050405020304" pitchFamily="18" charset="0"/>
              </a:rPr>
              <a:t>К диплому 1 степени приравниваются: диплом специалиста, диплом магистра, диплом СССР об окончании вуза.</a:t>
            </a:r>
          </a:p>
          <a:p>
            <a:endParaRPr lang="ru-RU" dirty="0"/>
          </a:p>
          <a:p>
            <a:endParaRPr lang="ru-RU" dirty="0"/>
          </a:p>
        </p:txBody>
      </p:sp>
      <p:pic>
        <p:nvPicPr>
          <p:cNvPr id="4" name="Рисунок 3">
            <a:extLst>
              <a:ext uri="{FF2B5EF4-FFF2-40B4-BE49-F238E27FC236}">
                <a16:creationId xmlns:a16="http://schemas.microsoft.com/office/drawing/2014/main" xmlns="" id="{CB571FAA-8D96-45E9-AFEA-0216E1915708}"/>
              </a:ext>
            </a:extLst>
          </p:cNvPr>
          <p:cNvPicPr>
            <a:picLocks noChangeAspect="1"/>
          </p:cNvPicPr>
          <p:nvPr/>
        </p:nvPicPr>
        <p:blipFill>
          <a:blip r:embed="rId2"/>
          <a:stretch>
            <a:fillRect/>
          </a:stretch>
        </p:blipFill>
        <p:spPr>
          <a:xfrm>
            <a:off x="0" y="6414868"/>
            <a:ext cx="12192000" cy="425547"/>
          </a:xfrm>
          <a:prstGeom prst="rect">
            <a:avLst/>
          </a:prstGeom>
        </p:spPr>
      </p:pic>
      <p:pic>
        <p:nvPicPr>
          <p:cNvPr id="5" name="Рисунок 4" descr="C:\Users\pozdeeva_ns\Desktop\OutlookEmoji-1560246074313_logo_ksid.jpg8f4d048d-fffd-4df9-9b73-e6774b5d4c9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57108" y="141514"/>
            <a:ext cx="1863831" cy="397933"/>
          </a:xfrm>
          <a:prstGeom prst="rect">
            <a:avLst/>
          </a:prstGeom>
          <a:noFill/>
          <a:ln>
            <a:noFill/>
          </a:ln>
        </p:spPr>
      </p:pic>
    </p:spTree>
    <p:extLst>
      <p:ext uri="{BB962C8B-B14F-4D97-AF65-F5344CB8AC3E}">
        <p14:creationId xmlns:p14="http://schemas.microsoft.com/office/powerpoint/2010/main" val="3069011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AF5ED97-920D-4F94-8EA2-5BA2FDCE2FAE}"/>
              </a:ext>
            </a:extLst>
          </p:cNvPr>
          <p:cNvSpPr>
            <a:spLocks noGrp="1"/>
          </p:cNvSpPr>
          <p:nvPr>
            <p:ph type="title"/>
          </p:nvPr>
        </p:nvSpPr>
        <p:spPr>
          <a:xfrm>
            <a:off x="667341" y="865832"/>
            <a:ext cx="10515600" cy="1097279"/>
          </a:xfrm>
        </p:spPr>
        <p:txBody>
          <a:bodyPr>
            <a:noAutofit/>
          </a:bodyPr>
          <a:lstStyle/>
          <a:p>
            <a:pPr lvl="0" algn="ctr">
              <a:lnSpc>
                <a:spcPct val="100000"/>
              </a:lnSpc>
              <a:spcBef>
                <a:spcPts val="0"/>
              </a:spcBef>
              <a:defRPr/>
            </a:pPr>
            <a:r>
              <a:rPr lang="ru-RU" sz="2800" b="1" dirty="0">
                <a:solidFill>
                  <a:srgbClr val="113F6D"/>
                </a:solidFill>
                <a:latin typeface="Times New Roman" panose="02020603050405020304" pitchFamily="18" charset="0"/>
                <a:ea typeface="+mn-ea"/>
                <a:cs typeface="Times New Roman" panose="02020603050405020304" pitchFamily="18" charset="0"/>
              </a:rPr>
              <a:t>Предложения по пункту 5 статьи 10 Федерального закона </a:t>
            </a:r>
            <a:br>
              <a:rPr lang="ru-RU" sz="2800" b="1" dirty="0">
                <a:solidFill>
                  <a:srgbClr val="113F6D"/>
                </a:solidFill>
                <a:latin typeface="Times New Roman" panose="02020603050405020304" pitchFamily="18" charset="0"/>
                <a:ea typeface="+mn-ea"/>
                <a:cs typeface="Times New Roman" panose="02020603050405020304" pitchFamily="18" charset="0"/>
              </a:rPr>
            </a:br>
            <a:r>
              <a:rPr lang="ru-RU" sz="2800" b="1" dirty="0">
                <a:solidFill>
                  <a:srgbClr val="113F6D"/>
                </a:solidFill>
                <a:latin typeface="Times New Roman" panose="02020603050405020304" pitchFamily="18" charset="0"/>
                <a:ea typeface="+mn-ea"/>
                <a:cs typeface="Times New Roman" panose="02020603050405020304" pitchFamily="18" charset="0"/>
              </a:rPr>
              <a:t>«Об образовании в Российской Федерации»</a:t>
            </a:r>
            <a:r>
              <a:rPr kumimoji="0" lang="ru-RU" sz="2800" b="1" i="0" u="none" strike="noStrike" kern="1200" cap="none" spc="0" normalizeH="0" baseline="0" noProof="0" dirty="0">
                <a:ln>
                  <a:noFill/>
                </a:ln>
                <a:solidFill>
                  <a:schemeClr val="accent5"/>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r>
            <a:br>
              <a:rPr kumimoji="0" lang="ru-RU" sz="2800" b="1" i="0" u="none" strike="noStrike" kern="1200" cap="none" spc="0" normalizeH="0" baseline="0" noProof="0" dirty="0">
                <a:ln>
                  <a:noFill/>
                </a:ln>
                <a:solidFill>
                  <a:schemeClr val="accent5"/>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br>
            <a:r>
              <a:rPr kumimoji="0" lang="ru-RU" sz="2200" b="1" i="0" u="none" strike="noStrike" kern="1200" cap="none" spc="0" normalizeH="0" baseline="0" noProof="0" dirty="0">
                <a:ln>
                  <a:noFill/>
                </a:ln>
                <a:solidFill>
                  <a:schemeClr val="accent5"/>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endParaRPr lang="ru-RU" sz="2200" i="1" dirty="0">
              <a:solidFill>
                <a:schemeClr val="accent5"/>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sp>
        <p:nvSpPr>
          <p:cNvPr id="3" name="Объект 2">
            <a:extLst>
              <a:ext uri="{FF2B5EF4-FFF2-40B4-BE49-F238E27FC236}">
                <a16:creationId xmlns:a16="http://schemas.microsoft.com/office/drawing/2014/main" xmlns="" id="{5DA83C67-B899-4D64-9332-70F75C1A2683}"/>
              </a:ext>
            </a:extLst>
          </p:cNvPr>
          <p:cNvSpPr>
            <a:spLocks noGrp="1"/>
          </p:cNvSpPr>
          <p:nvPr>
            <p:ph idx="1"/>
          </p:nvPr>
        </p:nvSpPr>
        <p:spPr>
          <a:xfrm>
            <a:off x="273089" y="2016369"/>
            <a:ext cx="11304104" cy="3796602"/>
          </a:xfrm>
        </p:spPr>
        <p:txBody>
          <a:bodyPr>
            <a:normAutofit/>
          </a:bodyPr>
          <a:lstStyle/>
          <a:p>
            <a:pPr marL="0" indent="0" algn="just">
              <a:spcBef>
                <a:spcPts val="0"/>
              </a:spcBef>
              <a:buNone/>
            </a:pPr>
            <a:r>
              <a:rPr lang="ru-RU" sz="3600" i="1" dirty="0">
                <a:solidFill>
                  <a:schemeClr val="accent6">
                    <a:lumMod val="75000"/>
                  </a:schemeClr>
                </a:solidFill>
                <a:latin typeface="Times New Roman" panose="02020603050405020304" pitchFamily="18" charset="0"/>
                <a:cs typeface="Times New Roman" panose="02020603050405020304" pitchFamily="18" charset="0"/>
              </a:rPr>
              <a:t>«5. В Российской Федерации устанавливаются следующие уровни профессионального образования:</a:t>
            </a:r>
          </a:p>
          <a:p>
            <a:pPr marL="0" indent="0" algn="just">
              <a:spcBef>
                <a:spcPts val="0"/>
              </a:spcBef>
              <a:buNone/>
            </a:pPr>
            <a:endParaRPr lang="ru-RU" sz="3600" i="1" dirty="0">
              <a:solidFill>
                <a:schemeClr val="accent6">
                  <a:lumMod val="75000"/>
                </a:schemeClr>
              </a:solidFill>
              <a:latin typeface="Times New Roman" panose="02020603050405020304" pitchFamily="18" charset="0"/>
              <a:cs typeface="Times New Roman" panose="02020603050405020304" pitchFamily="18" charset="0"/>
            </a:endParaRPr>
          </a:p>
          <a:p>
            <a:pPr marL="0" indent="0" algn="just">
              <a:spcBef>
                <a:spcPts val="0"/>
              </a:spcBef>
              <a:buNone/>
            </a:pPr>
            <a:r>
              <a:rPr lang="ru-RU" sz="3600" i="1" dirty="0">
                <a:solidFill>
                  <a:schemeClr val="accent6">
                    <a:lumMod val="75000"/>
                  </a:schemeClr>
                </a:solidFill>
                <a:latin typeface="Times New Roman" panose="02020603050405020304" pitchFamily="18" charset="0"/>
                <a:cs typeface="Times New Roman" panose="02020603050405020304" pitchFamily="18" charset="0"/>
              </a:rPr>
              <a:t>1) среднее профессиональное образование;</a:t>
            </a:r>
          </a:p>
          <a:p>
            <a:pPr marL="0" indent="0" algn="just">
              <a:spcBef>
                <a:spcPts val="0"/>
              </a:spcBef>
              <a:buNone/>
            </a:pPr>
            <a:r>
              <a:rPr lang="ru-RU" sz="3600" i="1" dirty="0">
                <a:solidFill>
                  <a:schemeClr val="accent6">
                    <a:lumMod val="75000"/>
                  </a:schemeClr>
                </a:solidFill>
                <a:latin typeface="Times New Roman" panose="02020603050405020304" pitchFamily="18" charset="0"/>
                <a:cs typeface="Times New Roman" panose="02020603050405020304" pitchFamily="18" charset="0"/>
              </a:rPr>
              <a:t>2) </a:t>
            </a:r>
            <a:r>
              <a:rPr lang="ru-RU" sz="3600" b="1" i="1" dirty="0">
                <a:solidFill>
                  <a:schemeClr val="accent6">
                    <a:lumMod val="75000"/>
                  </a:schemeClr>
                </a:solidFill>
                <a:latin typeface="Times New Roman" panose="02020603050405020304" pitchFamily="18" charset="0"/>
                <a:cs typeface="Times New Roman" panose="02020603050405020304" pitchFamily="18" charset="0"/>
              </a:rPr>
              <a:t>высшее образование; специализированное высшее образование; </a:t>
            </a:r>
          </a:p>
          <a:p>
            <a:pPr marL="0" indent="0" algn="just">
              <a:spcBef>
                <a:spcPts val="0"/>
              </a:spcBef>
              <a:buNone/>
            </a:pPr>
            <a:r>
              <a:rPr lang="ru-RU" sz="3600" i="1" dirty="0">
                <a:solidFill>
                  <a:schemeClr val="accent6">
                    <a:lumMod val="75000"/>
                  </a:schemeClr>
                </a:solidFill>
                <a:latin typeface="Times New Roman" panose="02020603050405020304" pitchFamily="18" charset="0"/>
                <a:cs typeface="Times New Roman" panose="02020603050405020304" pitchFamily="18" charset="0"/>
              </a:rPr>
              <a:t>3) аспирантура (адъюнктура)».</a:t>
            </a:r>
          </a:p>
          <a:p>
            <a:pPr marL="0" indent="0">
              <a:spcBef>
                <a:spcPts val="0"/>
              </a:spcBef>
              <a:buNone/>
            </a:pPr>
            <a:endParaRPr lang="ru-RU" i="1" dirty="0">
              <a:solidFill>
                <a:schemeClr val="accent6">
                  <a:lumMod val="75000"/>
                </a:schemeClr>
              </a:solidFill>
            </a:endParaRPr>
          </a:p>
        </p:txBody>
      </p:sp>
      <p:pic>
        <p:nvPicPr>
          <p:cNvPr id="4" name="Рисунок 3">
            <a:extLst>
              <a:ext uri="{FF2B5EF4-FFF2-40B4-BE49-F238E27FC236}">
                <a16:creationId xmlns:a16="http://schemas.microsoft.com/office/drawing/2014/main" xmlns="" id="{CB571FAA-8D96-45E9-AFEA-0216E1915708}"/>
              </a:ext>
            </a:extLst>
          </p:cNvPr>
          <p:cNvPicPr>
            <a:picLocks noChangeAspect="1"/>
          </p:cNvPicPr>
          <p:nvPr/>
        </p:nvPicPr>
        <p:blipFill>
          <a:blip r:embed="rId2"/>
          <a:stretch>
            <a:fillRect/>
          </a:stretch>
        </p:blipFill>
        <p:spPr>
          <a:xfrm>
            <a:off x="0" y="6414868"/>
            <a:ext cx="12192000" cy="425547"/>
          </a:xfrm>
          <a:prstGeom prst="rect">
            <a:avLst/>
          </a:prstGeom>
        </p:spPr>
      </p:pic>
      <p:pic>
        <p:nvPicPr>
          <p:cNvPr id="5" name="Рисунок 4"/>
          <p:cNvPicPr>
            <a:picLocks noChangeAspect="1"/>
          </p:cNvPicPr>
          <p:nvPr/>
        </p:nvPicPr>
        <p:blipFill>
          <a:blip r:embed="rId3"/>
          <a:stretch>
            <a:fillRect/>
          </a:stretch>
        </p:blipFill>
        <p:spPr>
          <a:xfrm>
            <a:off x="10240328" y="88881"/>
            <a:ext cx="1865538" cy="396274"/>
          </a:xfrm>
          <a:prstGeom prst="rect">
            <a:avLst/>
          </a:prstGeom>
        </p:spPr>
      </p:pic>
    </p:spTree>
    <p:extLst>
      <p:ext uri="{BB962C8B-B14F-4D97-AF65-F5344CB8AC3E}">
        <p14:creationId xmlns:p14="http://schemas.microsoft.com/office/powerpoint/2010/main" val="1333341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67861" y="849797"/>
            <a:ext cx="10908324" cy="3440843"/>
          </a:xfrm>
        </p:spPr>
        <p:txBody>
          <a:bodyPr>
            <a:normAutofit/>
          </a:bodyPr>
          <a:lstStyle/>
          <a:p>
            <a:r>
              <a:rPr lang="ru-RU" sz="1600" dirty="0">
                <a:solidFill>
                  <a:schemeClr val="accent5">
                    <a:lumMod val="50000"/>
                  </a:schemeClr>
                </a:solidFill>
                <a:latin typeface="Times New Roman" pitchFamily="18" charset="0"/>
                <a:cs typeface="Times New Roman" pitchFamily="18" charset="0"/>
              </a:rPr>
              <a:t>КООРДИНАЦИОННЫЙ СОВЕТ </a:t>
            </a:r>
            <a:br>
              <a:rPr lang="ru-RU" sz="1600" dirty="0">
                <a:solidFill>
                  <a:schemeClr val="accent5">
                    <a:lumMod val="50000"/>
                  </a:schemeClr>
                </a:solidFill>
                <a:latin typeface="Times New Roman" pitchFamily="18" charset="0"/>
                <a:cs typeface="Times New Roman" pitchFamily="18" charset="0"/>
              </a:rPr>
            </a:br>
            <a:r>
              <a:rPr lang="ru-RU" sz="1600" dirty="0">
                <a:solidFill>
                  <a:schemeClr val="accent5">
                    <a:lumMod val="50000"/>
                  </a:schemeClr>
                </a:solidFill>
                <a:latin typeface="Times New Roman" pitchFamily="18" charset="0"/>
                <a:cs typeface="Times New Roman" pitchFamily="18" charset="0"/>
              </a:rPr>
              <a:t>МИНИСТЕРСТВА НАУКИ И ВЫСШЕГО ОБРАЗОВАНИЯ РОССИЙСКОЙ ФЕДЕРАЦИИ </a:t>
            </a:r>
            <a:br>
              <a:rPr lang="ru-RU" sz="1600" dirty="0">
                <a:solidFill>
                  <a:schemeClr val="accent5">
                    <a:lumMod val="50000"/>
                  </a:schemeClr>
                </a:solidFill>
                <a:latin typeface="Times New Roman" pitchFamily="18" charset="0"/>
                <a:cs typeface="Times New Roman" pitchFamily="18" charset="0"/>
              </a:rPr>
            </a:br>
            <a:r>
              <a:rPr lang="ru-RU" sz="1600" dirty="0">
                <a:solidFill>
                  <a:schemeClr val="accent5">
                    <a:lumMod val="50000"/>
                  </a:schemeClr>
                </a:solidFill>
                <a:latin typeface="Times New Roman" pitchFamily="18" charset="0"/>
                <a:cs typeface="Times New Roman" pitchFamily="18" charset="0"/>
              </a:rPr>
              <a:t>ПО ОБЛАСТИ ОБРАЗОВАНИЯ «ИНЖЕНЕРНОЕ ДЕЛО, ТЕХНОЛОГИИ И ТЕХНИЧЕСКИЕ НАУКИ»</a:t>
            </a:r>
            <a:r>
              <a:rPr lang="ru-RU" sz="1600" dirty="0"/>
              <a:t/>
            </a:r>
            <a:br>
              <a:rPr lang="ru-RU" sz="1600" dirty="0"/>
            </a:br>
            <a:r>
              <a:rPr lang="ru-RU" sz="1600" dirty="0"/>
              <a:t/>
            </a:r>
            <a:br>
              <a:rPr lang="ru-RU" sz="1600" dirty="0"/>
            </a:br>
            <a:r>
              <a:rPr lang="ru-RU" sz="1600" dirty="0"/>
              <a:t/>
            </a:r>
            <a:br>
              <a:rPr lang="ru-RU" sz="1600" dirty="0"/>
            </a:br>
            <a:r>
              <a:rPr lang="ru-RU" sz="1600" dirty="0"/>
              <a:t> </a:t>
            </a:r>
            <a:br>
              <a:rPr lang="ru-RU" sz="1600" dirty="0"/>
            </a:br>
            <a:r>
              <a:rPr lang="ru-RU" sz="2000" dirty="0">
                <a:solidFill>
                  <a:srgbClr val="17375E"/>
                </a:solidFill>
              </a:rPr>
              <a:t>Инженерное образование: с великой историей – в великое будущее</a:t>
            </a:r>
            <a:r>
              <a:rPr lang="ru-RU" sz="1600" dirty="0"/>
              <a:t/>
            </a:r>
            <a:br>
              <a:rPr lang="ru-RU" sz="1600" dirty="0"/>
            </a:br>
            <a:r>
              <a:rPr lang="ru-RU" sz="1600" dirty="0"/>
              <a:t/>
            </a:r>
            <a:br>
              <a:rPr lang="ru-RU" sz="1600" dirty="0"/>
            </a:br>
            <a:r>
              <a:rPr lang="ru-RU" sz="3200" b="1" dirty="0">
                <a:solidFill>
                  <a:schemeClr val="accent5"/>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
            </a:r>
            <a:br>
              <a:rPr lang="ru-RU" sz="3200" b="1" dirty="0">
                <a:solidFill>
                  <a:schemeClr val="accent5"/>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br>
            <a:r>
              <a:rPr lang="ru-RU" sz="3200" b="1" dirty="0">
                <a:solidFill>
                  <a:schemeClr val="accent5"/>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
            </a:r>
            <a:br>
              <a:rPr lang="ru-RU" sz="3200" b="1" dirty="0">
                <a:solidFill>
                  <a:schemeClr val="accent5"/>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br>
            <a:endParaRPr lang="ru-RU" sz="3200" b="1" dirty="0">
              <a:solidFill>
                <a:schemeClr val="accent5"/>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cxnSp>
        <p:nvCxnSpPr>
          <p:cNvPr id="6" name="Прямая соединительная линия 5"/>
          <p:cNvCxnSpPr/>
          <p:nvPr/>
        </p:nvCxnSpPr>
        <p:spPr>
          <a:xfrm flipV="1">
            <a:off x="-2157" y="4988552"/>
            <a:ext cx="12192149" cy="0"/>
          </a:xfrm>
          <a:prstGeom prst="line">
            <a:avLst/>
          </a:prstGeom>
          <a:ln w="57150">
            <a:solidFill>
              <a:srgbClr val="113F6D"/>
            </a:solidFill>
          </a:ln>
        </p:spPr>
        <p:style>
          <a:lnRef idx="1">
            <a:schemeClr val="accent1"/>
          </a:lnRef>
          <a:fillRef idx="0">
            <a:schemeClr val="accent1"/>
          </a:fillRef>
          <a:effectRef idx="0">
            <a:schemeClr val="accent1"/>
          </a:effectRef>
          <a:fontRef idx="minor">
            <a:schemeClr val="tx1"/>
          </a:fontRef>
        </p:style>
      </p:cxnSp>
      <p:pic>
        <p:nvPicPr>
          <p:cNvPr id="7" name="Рисунок 6" descr="https://minobrnauki.gov.ru/common/upload/library/2019/corporate_identity/Ikonka_Gerb_Polnocvetnoe_vosproizvedenie.jpg"/>
          <p:cNvPicPr/>
          <p:nvPr/>
        </p:nvPicPr>
        <p:blipFill>
          <a:blip r:embed="rId2" cstate="print"/>
          <a:srcRect/>
          <a:stretch>
            <a:fillRect/>
          </a:stretch>
        </p:blipFill>
        <p:spPr bwMode="auto">
          <a:xfrm>
            <a:off x="5624842" y="257908"/>
            <a:ext cx="893187" cy="867508"/>
          </a:xfrm>
          <a:prstGeom prst="rect">
            <a:avLst/>
          </a:prstGeom>
          <a:noFill/>
          <a:ln w="9525">
            <a:noFill/>
            <a:miter lim="800000"/>
            <a:headEnd/>
            <a:tailEnd/>
          </a:ln>
        </p:spPr>
      </p:pic>
      <p:pic>
        <p:nvPicPr>
          <p:cNvPr id="4" name="Рисунок 3"/>
          <p:cNvPicPr>
            <a:picLocks noChangeAspect="1"/>
          </p:cNvPicPr>
          <p:nvPr/>
        </p:nvPicPr>
        <p:blipFill>
          <a:blip r:embed="rId3"/>
          <a:stretch>
            <a:fillRect/>
          </a:stretch>
        </p:blipFill>
        <p:spPr>
          <a:xfrm>
            <a:off x="0" y="1991325"/>
            <a:ext cx="12204506" cy="146394"/>
          </a:xfrm>
          <a:prstGeom prst="rect">
            <a:avLst/>
          </a:prstGeom>
        </p:spPr>
      </p:pic>
      <p:sp>
        <p:nvSpPr>
          <p:cNvPr id="10" name="Прямоугольник 9">
            <a:extLst>
              <a:ext uri="{FF2B5EF4-FFF2-40B4-BE49-F238E27FC236}">
                <a16:creationId xmlns:a16="http://schemas.microsoft.com/office/drawing/2014/main" xmlns="" id="{63FA8CD0-36EC-4022-99EC-D743DFF18B0B}"/>
              </a:ext>
            </a:extLst>
          </p:cNvPr>
          <p:cNvSpPr/>
          <p:nvPr/>
        </p:nvSpPr>
        <p:spPr>
          <a:xfrm>
            <a:off x="0" y="6344528"/>
            <a:ext cx="12189992" cy="513469"/>
          </a:xfrm>
          <a:prstGeom prst="rect">
            <a:avLst/>
          </a:prstGeom>
          <a:solidFill>
            <a:srgbClr val="36B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Рисунок 10">
            <a:extLst>
              <a:ext uri="{FF2B5EF4-FFF2-40B4-BE49-F238E27FC236}">
                <a16:creationId xmlns:a16="http://schemas.microsoft.com/office/drawing/2014/main" xmlns="" id="{EADC9729-DF69-49C9-8D40-5AF066E001EB}"/>
              </a:ext>
            </a:extLst>
          </p:cNvPr>
          <p:cNvPicPr>
            <a:picLocks noChangeAspect="1"/>
          </p:cNvPicPr>
          <p:nvPr/>
        </p:nvPicPr>
        <p:blipFill>
          <a:blip r:embed="rId4"/>
          <a:stretch>
            <a:fillRect/>
          </a:stretch>
        </p:blipFill>
        <p:spPr>
          <a:xfrm>
            <a:off x="12506" y="6344528"/>
            <a:ext cx="12192000" cy="513467"/>
          </a:xfrm>
          <a:prstGeom prst="rect">
            <a:avLst/>
          </a:prstGeom>
        </p:spPr>
      </p:pic>
      <p:pic>
        <p:nvPicPr>
          <p:cNvPr id="8" name="Рисунок 7">
            <a:extLst>
              <a:ext uri="{FF2B5EF4-FFF2-40B4-BE49-F238E27FC236}">
                <a16:creationId xmlns:a16="http://schemas.microsoft.com/office/drawing/2014/main" xmlns="" id="{BC20560E-4836-4A2B-B21B-A9B87A9B8733}"/>
              </a:ext>
            </a:extLst>
          </p:cNvPr>
          <p:cNvPicPr>
            <a:picLocks noChangeAspect="1"/>
          </p:cNvPicPr>
          <p:nvPr/>
        </p:nvPicPr>
        <p:blipFill>
          <a:blip r:embed="rId5"/>
          <a:stretch>
            <a:fillRect/>
          </a:stretch>
        </p:blipFill>
        <p:spPr>
          <a:xfrm>
            <a:off x="5507506" y="2972276"/>
            <a:ext cx="1127858" cy="1127858"/>
          </a:xfrm>
          <a:prstGeom prst="rect">
            <a:avLst/>
          </a:prstGeom>
        </p:spPr>
      </p:pic>
      <p:pic>
        <p:nvPicPr>
          <p:cNvPr id="9" name="Рисунок 8">
            <a:extLst>
              <a:ext uri="{FF2B5EF4-FFF2-40B4-BE49-F238E27FC236}">
                <a16:creationId xmlns:a16="http://schemas.microsoft.com/office/drawing/2014/main" xmlns="" id="{FFC801A4-40D4-441E-8C22-A4ECD0A68363}"/>
              </a:ext>
            </a:extLst>
          </p:cNvPr>
          <p:cNvPicPr>
            <a:picLocks noChangeAspect="1"/>
          </p:cNvPicPr>
          <p:nvPr/>
        </p:nvPicPr>
        <p:blipFill>
          <a:blip r:embed="rId6"/>
          <a:stretch>
            <a:fillRect/>
          </a:stretch>
        </p:blipFill>
        <p:spPr>
          <a:xfrm>
            <a:off x="4121834" y="2904776"/>
            <a:ext cx="1012874" cy="1216765"/>
          </a:xfrm>
          <a:prstGeom prst="rect">
            <a:avLst/>
          </a:prstGeom>
        </p:spPr>
      </p:pic>
      <p:pic>
        <p:nvPicPr>
          <p:cNvPr id="12" name="Рисунок 11">
            <a:extLst>
              <a:ext uri="{FF2B5EF4-FFF2-40B4-BE49-F238E27FC236}">
                <a16:creationId xmlns:a16="http://schemas.microsoft.com/office/drawing/2014/main" xmlns="" id="{87F09C88-AF2E-41C9-99FE-3DCD95514E97}"/>
              </a:ext>
            </a:extLst>
          </p:cNvPr>
          <p:cNvPicPr>
            <a:picLocks noChangeAspect="1"/>
          </p:cNvPicPr>
          <p:nvPr/>
        </p:nvPicPr>
        <p:blipFill>
          <a:blip r:embed="rId7"/>
          <a:stretch>
            <a:fillRect/>
          </a:stretch>
        </p:blipFill>
        <p:spPr>
          <a:xfrm>
            <a:off x="6726228" y="2932481"/>
            <a:ext cx="1679218" cy="1122425"/>
          </a:xfrm>
          <a:prstGeom prst="rect">
            <a:avLst/>
          </a:prstGeom>
        </p:spPr>
      </p:pic>
    </p:spTree>
    <p:extLst>
      <p:ext uri="{BB962C8B-B14F-4D97-AF65-F5344CB8AC3E}">
        <p14:creationId xmlns:p14="http://schemas.microsoft.com/office/powerpoint/2010/main" val="2946284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stretch>
            <a:fillRect/>
          </a:stretch>
        </p:blipFill>
        <p:spPr>
          <a:xfrm>
            <a:off x="0" y="6431280"/>
            <a:ext cx="12192000" cy="426720"/>
          </a:xfrm>
          <a:prstGeom prst="rect">
            <a:avLst/>
          </a:prstGeom>
        </p:spPr>
      </p:pic>
      <p:pic>
        <p:nvPicPr>
          <p:cNvPr id="2" name="Рисунок 1"/>
          <p:cNvPicPr>
            <a:picLocks noChangeAspect="1"/>
          </p:cNvPicPr>
          <p:nvPr/>
        </p:nvPicPr>
        <p:blipFill>
          <a:blip r:embed="rId3"/>
          <a:stretch>
            <a:fillRect/>
          </a:stretch>
        </p:blipFill>
        <p:spPr>
          <a:xfrm>
            <a:off x="10083574" y="67492"/>
            <a:ext cx="1865538" cy="396274"/>
          </a:xfrm>
          <a:prstGeom prst="rect">
            <a:avLst/>
          </a:prstGeom>
        </p:spPr>
      </p:pic>
      <p:pic>
        <p:nvPicPr>
          <p:cNvPr id="3" name="Рисунок 2">
            <a:extLst>
              <a:ext uri="{FF2B5EF4-FFF2-40B4-BE49-F238E27FC236}">
                <a16:creationId xmlns:a16="http://schemas.microsoft.com/office/drawing/2014/main" xmlns="" id="{CC3761C9-B2AE-4DFC-A4CA-44E041B006B1}"/>
              </a:ext>
            </a:extLst>
          </p:cNvPr>
          <p:cNvPicPr>
            <a:picLocks noChangeAspect="1"/>
          </p:cNvPicPr>
          <p:nvPr/>
        </p:nvPicPr>
        <p:blipFill>
          <a:blip r:embed="rId4"/>
          <a:stretch>
            <a:fillRect/>
          </a:stretch>
        </p:blipFill>
        <p:spPr>
          <a:xfrm>
            <a:off x="2499360" y="1187095"/>
            <a:ext cx="7828502" cy="4879766"/>
          </a:xfrm>
          <a:prstGeom prst="rect">
            <a:avLst/>
          </a:prstGeom>
        </p:spPr>
      </p:pic>
    </p:spTree>
    <p:extLst>
      <p:ext uri="{BB962C8B-B14F-4D97-AF65-F5344CB8AC3E}">
        <p14:creationId xmlns:p14="http://schemas.microsoft.com/office/powerpoint/2010/main" val="1897984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211670" y="203200"/>
            <a:ext cx="5714998" cy="6451600"/>
          </a:xfrm>
          <a:prstGeom prst="rect">
            <a:avLst/>
          </a:prstGeom>
        </p:spPr>
      </p:pic>
      <p:pic>
        <p:nvPicPr>
          <p:cNvPr id="5" name="Рисунок 4"/>
          <p:cNvPicPr>
            <a:picLocks noChangeAspect="1"/>
          </p:cNvPicPr>
          <p:nvPr/>
        </p:nvPicPr>
        <p:blipFill>
          <a:blip r:embed="rId3"/>
          <a:stretch>
            <a:fillRect/>
          </a:stretch>
        </p:blipFill>
        <p:spPr>
          <a:xfrm>
            <a:off x="6299199" y="203200"/>
            <a:ext cx="5554134" cy="6451600"/>
          </a:xfrm>
          <a:prstGeom prst="rect">
            <a:avLst/>
          </a:prstGeom>
        </p:spPr>
      </p:pic>
    </p:spTree>
    <p:extLst>
      <p:ext uri="{BB962C8B-B14F-4D97-AF65-F5344CB8AC3E}">
        <p14:creationId xmlns:p14="http://schemas.microsoft.com/office/powerpoint/2010/main" val="21132207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55964" y="598516"/>
            <a:ext cx="10598728" cy="4114800"/>
          </a:xfrm>
        </p:spPr>
        <p:txBody>
          <a:bodyPr>
            <a:normAutofit fontScale="90000"/>
          </a:bodyPr>
          <a:lstStyle/>
          <a:p>
            <a:r>
              <a:rPr lang="en-US" sz="1200" dirty="0" smtClean="0">
                <a:solidFill>
                  <a:schemeClr val="accent5">
                    <a:lumMod val="50000"/>
                  </a:schemeClr>
                </a:solidFill>
                <a:latin typeface="Times New Roman" pitchFamily="18" charset="0"/>
                <a:cs typeface="Times New Roman" pitchFamily="18" charset="0"/>
              </a:rPr>
              <a:t/>
            </a:r>
            <a:br>
              <a:rPr lang="en-US" sz="1200" dirty="0" smtClean="0">
                <a:solidFill>
                  <a:schemeClr val="accent5">
                    <a:lumMod val="50000"/>
                  </a:schemeClr>
                </a:solidFill>
                <a:latin typeface="Times New Roman" pitchFamily="18" charset="0"/>
                <a:cs typeface="Times New Roman" pitchFamily="18" charset="0"/>
              </a:rPr>
            </a:br>
            <a:r>
              <a:rPr lang="en-US" sz="1200" dirty="0">
                <a:solidFill>
                  <a:schemeClr val="accent5">
                    <a:lumMod val="50000"/>
                  </a:schemeClr>
                </a:solidFill>
                <a:latin typeface="Times New Roman" pitchFamily="18" charset="0"/>
                <a:cs typeface="Times New Roman" pitchFamily="18" charset="0"/>
              </a:rPr>
              <a:t/>
            </a:r>
            <a:br>
              <a:rPr lang="en-US" sz="1200" dirty="0">
                <a:solidFill>
                  <a:schemeClr val="accent5">
                    <a:lumMod val="50000"/>
                  </a:schemeClr>
                </a:solidFill>
                <a:latin typeface="Times New Roman" pitchFamily="18" charset="0"/>
                <a:cs typeface="Times New Roman" pitchFamily="18" charset="0"/>
              </a:rPr>
            </a:br>
            <a:r>
              <a:rPr lang="en-US" sz="1200" dirty="0" smtClean="0">
                <a:solidFill>
                  <a:schemeClr val="accent5">
                    <a:lumMod val="50000"/>
                  </a:schemeClr>
                </a:solidFill>
                <a:latin typeface="Times New Roman" pitchFamily="18" charset="0"/>
                <a:cs typeface="Times New Roman" pitchFamily="18" charset="0"/>
              </a:rPr>
              <a:t/>
            </a:r>
            <a:br>
              <a:rPr lang="en-US" sz="1200" dirty="0" smtClean="0">
                <a:solidFill>
                  <a:schemeClr val="accent5">
                    <a:lumMod val="50000"/>
                  </a:schemeClr>
                </a:solidFill>
                <a:latin typeface="Times New Roman" pitchFamily="18" charset="0"/>
                <a:cs typeface="Times New Roman" pitchFamily="18" charset="0"/>
              </a:rPr>
            </a:br>
            <a:r>
              <a:rPr lang="en-US" sz="1200" dirty="0" smtClean="0">
                <a:solidFill>
                  <a:schemeClr val="accent5">
                    <a:lumMod val="50000"/>
                  </a:schemeClr>
                </a:solidFill>
                <a:latin typeface="Times New Roman" pitchFamily="18" charset="0"/>
                <a:cs typeface="Times New Roman" pitchFamily="18" charset="0"/>
              </a:rPr>
              <a:t/>
            </a:r>
            <a:br>
              <a:rPr lang="en-US" sz="1200" dirty="0" smtClean="0">
                <a:solidFill>
                  <a:schemeClr val="accent5">
                    <a:lumMod val="50000"/>
                  </a:schemeClr>
                </a:solidFill>
                <a:latin typeface="Times New Roman" pitchFamily="18" charset="0"/>
                <a:cs typeface="Times New Roman" pitchFamily="18" charset="0"/>
              </a:rPr>
            </a:br>
            <a:r>
              <a:rPr lang="en-US" sz="1200" dirty="0" smtClean="0">
                <a:solidFill>
                  <a:schemeClr val="accent5">
                    <a:lumMod val="50000"/>
                  </a:schemeClr>
                </a:solidFill>
                <a:latin typeface="Times New Roman" pitchFamily="18" charset="0"/>
                <a:cs typeface="Times New Roman" pitchFamily="18" charset="0"/>
              </a:rPr>
              <a:t/>
            </a:r>
            <a:br>
              <a:rPr lang="en-US" sz="1200" dirty="0" smtClean="0">
                <a:solidFill>
                  <a:schemeClr val="accent5">
                    <a:lumMod val="50000"/>
                  </a:schemeClr>
                </a:solidFill>
                <a:latin typeface="Times New Roman" pitchFamily="18" charset="0"/>
                <a:cs typeface="Times New Roman" pitchFamily="18" charset="0"/>
              </a:rPr>
            </a:br>
            <a:r>
              <a:rPr lang="en-US" sz="1200" dirty="0" smtClean="0">
                <a:solidFill>
                  <a:schemeClr val="accent5">
                    <a:lumMod val="50000"/>
                  </a:schemeClr>
                </a:solidFill>
                <a:latin typeface="Times New Roman" pitchFamily="18" charset="0"/>
                <a:cs typeface="Times New Roman" pitchFamily="18" charset="0"/>
              </a:rPr>
              <a:t/>
            </a:r>
            <a:br>
              <a:rPr lang="en-US" sz="1200" dirty="0" smtClean="0">
                <a:solidFill>
                  <a:schemeClr val="accent5">
                    <a:lumMod val="50000"/>
                  </a:schemeClr>
                </a:solidFill>
                <a:latin typeface="Times New Roman" pitchFamily="18" charset="0"/>
                <a:cs typeface="Times New Roman" pitchFamily="18" charset="0"/>
              </a:rPr>
            </a:br>
            <a:r>
              <a:rPr lang="en-US" sz="1200" dirty="0" smtClean="0">
                <a:solidFill>
                  <a:schemeClr val="accent5">
                    <a:lumMod val="50000"/>
                  </a:schemeClr>
                </a:solidFill>
                <a:latin typeface="Times New Roman" pitchFamily="18" charset="0"/>
                <a:cs typeface="Times New Roman" pitchFamily="18" charset="0"/>
              </a:rPr>
              <a:t/>
            </a:r>
            <a:br>
              <a:rPr lang="en-US" sz="1200" dirty="0" smtClean="0">
                <a:solidFill>
                  <a:schemeClr val="accent5">
                    <a:lumMod val="50000"/>
                  </a:schemeClr>
                </a:solidFill>
                <a:latin typeface="Times New Roman" pitchFamily="18" charset="0"/>
                <a:cs typeface="Times New Roman" pitchFamily="18" charset="0"/>
              </a:rPr>
            </a:br>
            <a:r>
              <a:rPr lang="ru-RU" sz="1600" dirty="0" smtClean="0">
                <a:solidFill>
                  <a:schemeClr val="accent5">
                    <a:lumMod val="50000"/>
                  </a:schemeClr>
                </a:solidFill>
                <a:latin typeface="Times New Roman" pitchFamily="18" charset="0"/>
                <a:cs typeface="Times New Roman" pitchFamily="18" charset="0"/>
              </a:rPr>
              <a:t>КООРДИНАЦИОННЫЙ </a:t>
            </a:r>
            <a:r>
              <a:rPr lang="ru-RU" sz="1600" dirty="0">
                <a:solidFill>
                  <a:schemeClr val="accent5">
                    <a:lumMod val="50000"/>
                  </a:schemeClr>
                </a:solidFill>
                <a:latin typeface="Times New Roman" pitchFamily="18" charset="0"/>
                <a:cs typeface="Times New Roman" pitchFamily="18" charset="0"/>
              </a:rPr>
              <a:t>СОВЕТ </a:t>
            </a:r>
            <a:br>
              <a:rPr lang="ru-RU" sz="1600" dirty="0">
                <a:solidFill>
                  <a:schemeClr val="accent5">
                    <a:lumMod val="50000"/>
                  </a:schemeClr>
                </a:solidFill>
                <a:latin typeface="Times New Roman" pitchFamily="18" charset="0"/>
                <a:cs typeface="Times New Roman" pitchFamily="18" charset="0"/>
              </a:rPr>
            </a:br>
            <a:r>
              <a:rPr lang="ru-RU" sz="1600" dirty="0">
                <a:solidFill>
                  <a:schemeClr val="accent5">
                    <a:lumMod val="50000"/>
                  </a:schemeClr>
                </a:solidFill>
                <a:latin typeface="Times New Roman" pitchFamily="18" charset="0"/>
                <a:cs typeface="Times New Roman" pitchFamily="18" charset="0"/>
              </a:rPr>
              <a:t>МИНИСТЕРСТВА НАУКИ И ВЫСШЕГО ОБРАЗОВАНИЯ РОССИЙСКОЙ ФЕДЕРАЦИИ </a:t>
            </a:r>
            <a:br>
              <a:rPr lang="ru-RU" sz="1600" dirty="0">
                <a:solidFill>
                  <a:schemeClr val="accent5">
                    <a:lumMod val="50000"/>
                  </a:schemeClr>
                </a:solidFill>
                <a:latin typeface="Times New Roman" pitchFamily="18" charset="0"/>
                <a:cs typeface="Times New Roman" pitchFamily="18" charset="0"/>
              </a:rPr>
            </a:br>
            <a:r>
              <a:rPr lang="ru-RU" sz="1600" dirty="0">
                <a:solidFill>
                  <a:schemeClr val="accent5">
                    <a:lumMod val="50000"/>
                  </a:schemeClr>
                </a:solidFill>
                <a:latin typeface="Times New Roman" pitchFamily="18" charset="0"/>
                <a:cs typeface="Times New Roman" pitchFamily="18" charset="0"/>
              </a:rPr>
              <a:t>ПО ОБЛАСТИ ОБРАЗОВАНИЯ «ИНЖЕНЕРНОЕ ДЕЛО, ТЕХНОЛОГИИ И ТЕХНИЧЕСКИЕ НАУКИ</a:t>
            </a:r>
            <a:r>
              <a:rPr lang="ru-RU" sz="1600" dirty="0" smtClean="0">
                <a:solidFill>
                  <a:schemeClr val="accent5">
                    <a:lumMod val="50000"/>
                  </a:schemeClr>
                </a:solidFill>
                <a:latin typeface="Times New Roman" pitchFamily="18" charset="0"/>
                <a:cs typeface="Times New Roman" pitchFamily="18" charset="0"/>
              </a:rPr>
              <a:t>»</a:t>
            </a:r>
            <a:br>
              <a:rPr lang="ru-RU" sz="1600" dirty="0" smtClean="0">
                <a:solidFill>
                  <a:schemeClr val="accent5">
                    <a:lumMod val="50000"/>
                  </a:schemeClr>
                </a:solidFill>
                <a:latin typeface="Times New Roman" pitchFamily="18" charset="0"/>
                <a:cs typeface="Times New Roman" pitchFamily="18" charset="0"/>
              </a:rPr>
            </a:br>
            <a:r>
              <a:rPr lang="en-US" sz="1600" dirty="0"/>
              <a:t/>
            </a:r>
            <a:br>
              <a:rPr lang="en-US" sz="1600" dirty="0"/>
            </a:br>
            <a:r>
              <a:rPr lang="en-US" sz="1600" dirty="0" smtClean="0"/>
              <a:t/>
            </a:r>
            <a:br>
              <a:rPr lang="en-US" sz="1600" dirty="0" smtClean="0"/>
            </a:br>
            <a:r>
              <a:rPr lang="en-US" sz="1600" dirty="0" smtClean="0"/>
              <a:t/>
            </a:r>
            <a:br>
              <a:rPr lang="en-US" sz="1600" dirty="0" smtClean="0"/>
            </a:br>
            <a:r>
              <a:rPr lang="ru-RU" sz="1600" dirty="0" smtClean="0"/>
              <a:t/>
            </a:r>
            <a:br>
              <a:rPr lang="ru-RU" sz="1600" dirty="0" smtClean="0"/>
            </a:br>
            <a:r>
              <a:rPr lang="ru-RU" sz="1600" dirty="0" smtClean="0"/>
              <a:t/>
            </a:r>
            <a:br>
              <a:rPr lang="ru-RU" sz="1600" dirty="0" smtClean="0"/>
            </a:br>
            <a:r>
              <a:rPr lang="ru-RU" sz="1600" dirty="0" smtClean="0"/>
              <a:t/>
            </a:r>
            <a:br>
              <a:rPr lang="ru-RU" sz="1600" dirty="0" smtClean="0"/>
            </a:br>
            <a:r>
              <a:rPr lang="ru-RU" sz="2200" b="1" dirty="0" smtClean="0">
                <a:latin typeface="Times New Roman" panose="02020603050405020304" pitchFamily="18" charset="0"/>
                <a:cs typeface="Times New Roman" panose="02020603050405020304" pitchFamily="18" charset="0"/>
              </a:rPr>
              <a:t>Секретариат Координационного совета: </a:t>
            </a:r>
            <a:br>
              <a:rPr lang="ru-RU" sz="2200" b="1" dirty="0" smtClean="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
            </a:r>
            <a:br>
              <a:rPr lang="ru-RU" sz="1800" dirty="0" smtClean="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195251, г. Санкт-Петербург, Политехническая, 29, к.1, каб.202,</a:t>
            </a:r>
            <a:br>
              <a:rPr lang="ru-RU" sz="2000" dirty="0" smtClean="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8 (812) 2942165,</a:t>
            </a:r>
            <a:r>
              <a:rPr lang="en-US" sz="2000" dirty="0" smtClean="0">
                <a:latin typeface="Times New Roman" panose="02020603050405020304" pitchFamily="18" charset="0"/>
                <a:cs typeface="Times New Roman" panose="02020603050405020304" pitchFamily="18" charset="0"/>
              </a:rPr>
              <a:t/>
            </a:r>
            <a:br>
              <a:rPr lang="en-US" sz="2000" dirty="0" smtClean="0">
                <a:latin typeface="Times New Roman" panose="02020603050405020304" pitchFamily="18" charset="0"/>
                <a:cs typeface="Times New Roman" panose="02020603050405020304" pitchFamily="18" charset="0"/>
              </a:rPr>
            </a:br>
            <a:r>
              <a:rPr lang="en-US" sz="2200" dirty="0" smtClean="0">
                <a:latin typeface="Times New Roman" panose="02020603050405020304" pitchFamily="18" charset="0"/>
                <a:cs typeface="Times New Roman" panose="02020603050405020304" pitchFamily="18" charset="0"/>
                <a:hlinkClick r:id="rId2"/>
              </a:rPr>
              <a:t>ksid@spbstu.ru</a:t>
            </a:r>
            <a:r>
              <a:rPr lang="ru-RU" sz="2000" dirty="0" smtClean="0">
                <a:latin typeface="Times New Roman" panose="02020603050405020304" pitchFamily="18" charset="0"/>
                <a:cs typeface="Times New Roman" panose="02020603050405020304" pitchFamily="18" charset="0"/>
              </a:rPr>
              <a:t/>
            </a:r>
            <a:br>
              <a:rPr lang="ru-RU" sz="2000" dirty="0" smtClean="0">
                <a:latin typeface="Times New Roman" panose="02020603050405020304" pitchFamily="18" charset="0"/>
                <a:cs typeface="Times New Roman" panose="02020603050405020304" pitchFamily="18" charset="0"/>
              </a:rPr>
            </a:br>
            <a:r>
              <a:rPr lang="en-US" sz="1800" dirty="0" smtClean="0">
                <a:latin typeface="Times New Roman" panose="02020603050405020304" pitchFamily="18" charset="0"/>
                <a:cs typeface="Times New Roman" panose="02020603050405020304" pitchFamily="18" charset="0"/>
              </a:rPr>
              <a:t/>
            </a:r>
            <a:br>
              <a:rPr lang="en-US" sz="1800" dirty="0" smtClean="0">
                <a:latin typeface="Times New Roman" panose="02020603050405020304" pitchFamily="18" charset="0"/>
                <a:cs typeface="Times New Roman" panose="02020603050405020304" pitchFamily="18" charset="0"/>
              </a:rPr>
            </a:br>
            <a:r>
              <a:rPr lang="ru-RU" sz="2200" dirty="0" smtClean="0">
                <a:latin typeface="Times New Roman" panose="02020603050405020304" pitchFamily="18" charset="0"/>
                <a:cs typeface="Times New Roman" panose="02020603050405020304" pitchFamily="18" charset="0"/>
              </a:rPr>
              <a:t>Ответственный секретарь </a:t>
            </a:r>
            <a:r>
              <a:rPr lang="ru-RU" sz="2200" dirty="0">
                <a:latin typeface="Times New Roman" panose="02020603050405020304" pitchFamily="18" charset="0"/>
                <a:cs typeface="Times New Roman" panose="02020603050405020304" pitchFamily="18" charset="0"/>
              </a:rPr>
              <a:t>Координационного </a:t>
            </a:r>
            <a:r>
              <a:rPr lang="ru-RU" sz="2200" dirty="0" smtClean="0">
                <a:latin typeface="Times New Roman" panose="02020603050405020304" pitchFamily="18" charset="0"/>
                <a:cs typeface="Times New Roman" panose="02020603050405020304" pitchFamily="18" charset="0"/>
              </a:rPr>
              <a:t>совета </a:t>
            </a:r>
            <a:br>
              <a:rPr lang="ru-RU" sz="2200" dirty="0" smtClean="0">
                <a:latin typeface="Times New Roman" panose="02020603050405020304" pitchFamily="18" charset="0"/>
                <a:cs typeface="Times New Roman" panose="02020603050405020304" pitchFamily="18" charset="0"/>
              </a:rPr>
            </a:br>
            <a:r>
              <a:rPr lang="ru-RU" sz="2200" dirty="0" smtClean="0">
                <a:latin typeface="Times New Roman" panose="02020603050405020304" pitchFamily="18" charset="0"/>
                <a:cs typeface="Times New Roman" panose="02020603050405020304" pitchFamily="18" charset="0"/>
              </a:rPr>
              <a:t>Романов Павел </a:t>
            </a:r>
            <a:r>
              <a:rPr lang="ru-RU" sz="2200" dirty="0">
                <a:latin typeface="Times New Roman" panose="02020603050405020304" pitchFamily="18" charset="0"/>
                <a:cs typeface="Times New Roman" panose="02020603050405020304" pitchFamily="18" charset="0"/>
              </a:rPr>
              <a:t>И</a:t>
            </a:r>
            <a:r>
              <a:rPr lang="ru-RU" sz="2200" dirty="0" smtClean="0">
                <a:latin typeface="Times New Roman" panose="02020603050405020304" pitchFamily="18" charset="0"/>
                <a:cs typeface="Times New Roman" panose="02020603050405020304" pitchFamily="18" charset="0"/>
              </a:rPr>
              <a:t>ванович</a:t>
            </a:r>
            <a:endParaRPr lang="ru-RU" sz="3200" b="1" dirty="0">
              <a:solidFill>
                <a:schemeClr val="accent5"/>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cxnSp>
        <p:nvCxnSpPr>
          <p:cNvPr id="6" name="Прямая соединительная линия 5"/>
          <p:cNvCxnSpPr/>
          <p:nvPr/>
        </p:nvCxnSpPr>
        <p:spPr>
          <a:xfrm flipV="1">
            <a:off x="-2157" y="4988552"/>
            <a:ext cx="12192149" cy="0"/>
          </a:xfrm>
          <a:prstGeom prst="line">
            <a:avLst/>
          </a:prstGeom>
          <a:ln w="57150">
            <a:solidFill>
              <a:srgbClr val="113F6D"/>
            </a:solidFill>
          </a:ln>
        </p:spPr>
        <p:style>
          <a:lnRef idx="1">
            <a:schemeClr val="accent1"/>
          </a:lnRef>
          <a:fillRef idx="0">
            <a:schemeClr val="accent1"/>
          </a:fillRef>
          <a:effectRef idx="0">
            <a:schemeClr val="accent1"/>
          </a:effectRef>
          <a:fontRef idx="minor">
            <a:schemeClr val="tx1"/>
          </a:fontRef>
        </p:style>
      </p:cxnSp>
      <p:pic>
        <p:nvPicPr>
          <p:cNvPr id="7" name="Рисунок 6" descr="https://minobrnauki.gov.ru/common/upload/library/2019/corporate_identity/Ikonka_Gerb_Polnocvetnoe_vosproizvedenie.jpg"/>
          <p:cNvPicPr/>
          <p:nvPr/>
        </p:nvPicPr>
        <p:blipFill>
          <a:blip r:embed="rId3" cstate="print"/>
          <a:srcRect/>
          <a:stretch>
            <a:fillRect/>
          </a:stretch>
        </p:blipFill>
        <p:spPr bwMode="auto">
          <a:xfrm>
            <a:off x="5831108" y="126541"/>
            <a:ext cx="525617" cy="523703"/>
          </a:xfrm>
          <a:prstGeom prst="rect">
            <a:avLst/>
          </a:prstGeom>
          <a:noFill/>
          <a:ln w="9525">
            <a:noFill/>
            <a:miter lim="800000"/>
            <a:headEnd/>
            <a:tailEnd/>
          </a:ln>
        </p:spPr>
      </p:pic>
      <p:pic>
        <p:nvPicPr>
          <p:cNvPr id="4" name="Рисунок 3"/>
          <p:cNvPicPr>
            <a:picLocks noChangeAspect="1"/>
          </p:cNvPicPr>
          <p:nvPr/>
        </p:nvPicPr>
        <p:blipFill>
          <a:blip r:embed="rId4"/>
          <a:stretch>
            <a:fillRect/>
          </a:stretch>
        </p:blipFill>
        <p:spPr>
          <a:xfrm>
            <a:off x="12506" y="2047549"/>
            <a:ext cx="12204506" cy="146394"/>
          </a:xfrm>
          <a:prstGeom prst="rect">
            <a:avLst/>
          </a:prstGeom>
        </p:spPr>
      </p:pic>
      <p:sp>
        <p:nvSpPr>
          <p:cNvPr id="10" name="Прямоугольник 9">
            <a:extLst>
              <a:ext uri="{FF2B5EF4-FFF2-40B4-BE49-F238E27FC236}">
                <a16:creationId xmlns:a16="http://schemas.microsoft.com/office/drawing/2014/main" xmlns="" id="{63FA8CD0-36EC-4022-99EC-D743DFF18B0B}"/>
              </a:ext>
            </a:extLst>
          </p:cNvPr>
          <p:cNvSpPr/>
          <p:nvPr/>
        </p:nvSpPr>
        <p:spPr>
          <a:xfrm>
            <a:off x="0" y="6344528"/>
            <a:ext cx="12189992" cy="513469"/>
          </a:xfrm>
          <a:prstGeom prst="rect">
            <a:avLst/>
          </a:prstGeom>
          <a:solidFill>
            <a:srgbClr val="36B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Рисунок 10">
            <a:extLst>
              <a:ext uri="{FF2B5EF4-FFF2-40B4-BE49-F238E27FC236}">
                <a16:creationId xmlns:a16="http://schemas.microsoft.com/office/drawing/2014/main" xmlns="" id="{EADC9729-DF69-49C9-8D40-5AF066E001EB}"/>
              </a:ext>
            </a:extLst>
          </p:cNvPr>
          <p:cNvPicPr>
            <a:picLocks noChangeAspect="1"/>
          </p:cNvPicPr>
          <p:nvPr/>
        </p:nvPicPr>
        <p:blipFill>
          <a:blip r:embed="rId5"/>
          <a:stretch>
            <a:fillRect/>
          </a:stretch>
        </p:blipFill>
        <p:spPr>
          <a:xfrm>
            <a:off x="12506" y="6344528"/>
            <a:ext cx="12192000" cy="513467"/>
          </a:xfrm>
          <a:prstGeom prst="rect">
            <a:avLst/>
          </a:prstGeom>
        </p:spPr>
      </p:pic>
    </p:spTree>
    <p:extLst>
      <p:ext uri="{BB962C8B-B14F-4D97-AF65-F5344CB8AC3E}">
        <p14:creationId xmlns:p14="http://schemas.microsoft.com/office/powerpoint/2010/main" val="1710126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sz="3600"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СОГЛАШЕНИЕ О СОТРУДНИЧЕСТВЕ </a:t>
            </a:r>
            <a:br>
              <a:rPr lang="ru-RU" sz="3600"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3600"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АССОЦИАЦИИ ТЕХНИЧЕСКИХ УНИВЕРСИТЕТОВ</a:t>
            </a:r>
            <a:br>
              <a:rPr lang="ru-RU" sz="3600"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3600"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И КООРДИНАЦИОННОГО СОВЕТА</a:t>
            </a:r>
            <a:endParaRPr lang="ru-RU" sz="36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Объект 5"/>
          <p:cNvPicPr>
            <a:picLocks noGrp="1" noChangeAspect="1"/>
          </p:cNvPicPr>
          <p:nvPr>
            <p:ph idx="1"/>
          </p:nvPr>
        </p:nvPicPr>
        <p:blipFill rotWithShape="1">
          <a:blip r:embed="rId2"/>
          <a:srcRect l="2367" t="-1" r="-497" b="43291"/>
          <a:stretch/>
        </p:blipFill>
        <p:spPr>
          <a:xfrm>
            <a:off x="2624666" y="1690688"/>
            <a:ext cx="6942667" cy="5240335"/>
          </a:xfrm>
          <a:prstGeom prst="rect">
            <a:avLst/>
          </a:prstGeom>
        </p:spPr>
      </p:pic>
    </p:spTree>
    <p:extLst>
      <p:ext uri="{BB962C8B-B14F-4D97-AF65-F5344CB8AC3E}">
        <p14:creationId xmlns:p14="http://schemas.microsoft.com/office/powerpoint/2010/main" val="1998939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660400" y="0"/>
            <a:ext cx="11260667" cy="6858000"/>
          </a:xfrm>
          <a:prstGeom prst="rect">
            <a:avLst/>
          </a:prstGeom>
        </p:spPr>
      </p:pic>
    </p:spTree>
    <p:extLst>
      <p:ext uri="{BB962C8B-B14F-4D97-AF65-F5344CB8AC3E}">
        <p14:creationId xmlns:p14="http://schemas.microsoft.com/office/powerpoint/2010/main" val="1466386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stretch>
            <a:fillRect/>
          </a:stretch>
        </p:blipFill>
        <p:spPr>
          <a:xfrm>
            <a:off x="1009649" y="0"/>
            <a:ext cx="10564283" cy="6858000"/>
          </a:xfrm>
          <a:prstGeom prst="rect">
            <a:avLst/>
          </a:prstGeom>
        </p:spPr>
      </p:pic>
    </p:spTree>
    <p:extLst>
      <p:ext uri="{BB962C8B-B14F-4D97-AF65-F5344CB8AC3E}">
        <p14:creationId xmlns:p14="http://schemas.microsoft.com/office/powerpoint/2010/main" val="708135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4000" y="889844"/>
            <a:ext cx="11633200" cy="5940088"/>
          </a:xfrm>
          <a:prstGeom prst="rect">
            <a:avLst/>
          </a:prstGeom>
        </p:spPr>
        <p:txBody>
          <a:bodyPr wrap="square">
            <a:spAutoFit/>
          </a:bodyPr>
          <a:lstStyle/>
          <a:p>
            <a:pPr indent="541338" algn="just"/>
            <a:r>
              <a:rPr lang="ru-RU" sz="2000" dirty="0"/>
              <a:t>Я бы хотел завершить, возвращаясь к тематике совершенствования инженерного образования в целом, обратить внимание на то, как мы видим задачи Координационного совета и Федеральных учебно-методических объединений. Министром в выступлении в Совете Федерации детально представлено на сегодняшнем уровне понимание задач по трансформации системы. Конечно, изменится и структура высшего образования, и содержание высшего образования. Понятно, что </a:t>
            </a:r>
            <a:r>
              <a:rPr lang="ru-RU" sz="2000" b="1" dirty="0"/>
              <a:t>прежде всего мы говорим и будем говорить о формировании нормального высшего полноценного образования в один такт или в один цикл, который позволит обеспечить рынок труда специалистами необходимой квалификации, без необходимости обязательного продолжения образования на уровне специализированного образования</a:t>
            </a:r>
            <a:r>
              <a:rPr lang="ru-RU" sz="2000" b="1" dirty="0" smtClean="0"/>
              <a:t>.</a:t>
            </a:r>
          </a:p>
          <a:p>
            <a:pPr indent="541338" algn="just"/>
            <a:r>
              <a:rPr lang="ru-RU" sz="2000" dirty="0"/>
              <a:t>Это потребует существенных изменений, не только связанных с изменением сроков. Сроки по поручению Президента определены как дифференцированные. </a:t>
            </a:r>
            <a:r>
              <a:rPr lang="ru-RU" sz="2000" b="1" dirty="0"/>
              <a:t>Вопрос, в каких случаях какая продолжительность обучения необходима, это вопрос к ФУМО и работодателям, которые вместе должны определить, в каких случаях какой срок необходим.</a:t>
            </a:r>
          </a:p>
          <a:p>
            <a:pPr indent="541338" algn="just"/>
            <a:r>
              <a:rPr lang="ru-RU" sz="2000" dirty="0"/>
              <a:t>Если сегодня – это обобщенная степень бакалавра, то мы говорим о том, что </a:t>
            </a:r>
            <a:r>
              <a:rPr lang="ru-RU" sz="2000" b="1" dirty="0"/>
              <a:t>в дипломе должно быть очень четко прописано, какую квалификацию получает специалист. </a:t>
            </a:r>
            <a:r>
              <a:rPr lang="ru-RU" sz="2000" dirty="0"/>
              <a:t>Кто он? Горный инженер, инженер-программист, учитель математики. Дополнительные квалификации должны быть указаны, полученные студентом во время прохождения обучения. </a:t>
            </a:r>
            <a:r>
              <a:rPr lang="ru-RU" sz="2000" b="1" dirty="0"/>
              <a:t>Это тоже вопрос, что такое дополнительные квалификации.</a:t>
            </a:r>
          </a:p>
          <a:p>
            <a:pPr indent="541338" algn="just"/>
            <a:endParaRPr lang="ru-RU" sz="2000" b="1" dirty="0"/>
          </a:p>
        </p:txBody>
      </p:sp>
      <p:sp>
        <p:nvSpPr>
          <p:cNvPr id="3" name="Прямоугольник 2"/>
          <p:cNvSpPr/>
          <p:nvPr/>
        </p:nvSpPr>
        <p:spPr>
          <a:xfrm>
            <a:off x="254001" y="153629"/>
            <a:ext cx="11938000" cy="369332"/>
          </a:xfrm>
          <a:prstGeom prst="rect">
            <a:avLst/>
          </a:prstGeom>
        </p:spPr>
        <p:txBody>
          <a:bodyPr wrap="square">
            <a:spAutoFit/>
          </a:bodyPr>
          <a:lstStyle/>
          <a:p>
            <a:pPr algn="ctr"/>
            <a:r>
              <a:rPr lang="ru-RU" b="1" dirty="0" smtClean="0">
                <a:latin typeface="Times New Roman" panose="02020603050405020304" pitchFamily="18" charset="0"/>
                <a:cs typeface="Times New Roman" panose="02020603050405020304" pitchFamily="18" charset="0"/>
              </a:rPr>
              <a:t>Из выступления В.Д. Афанасьева на заседании Координационного совета 17 июня 2024 года</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4757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4000" y="889844"/>
            <a:ext cx="11633200" cy="5940088"/>
          </a:xfrm>
          <a:prstGeom prst="rect">
            <a:avLst/>
          </a:prstGeom>
        </p:spPr>
        <p:txBody>
          <a:bodyPr wrap="square">
            <a:spAutoFit/>
          </a:bodyPr>
          <a:lstStyle/>
          <a:p>
            <a:pPr indent="541338" algn="just"/>
            <a:r>
              <a:rPr lang="ru-RU" sz="2000" b="1" dirty="0"/>
              <a:t>Тоже требуются позиция, помощь Координационного совета и ФУМО в формировании ядра образовательной программы. Обязательная часть образовательных дисциплин, но что такое ядро образовательных дисциплин? </a:t>
            </a:r>
            <a:r>
              <a:rPr lang="ru-RU" sz="2000" dirty="0"/>
              <a:t>У нас есть то, от чего можем оттолкнуться во время пилотного проекта –позиция Горного университета. Владимир Стефанович будет выступать. Он сформулировал понимание ядра инженерного образования, как они в Горном это понимают. Это может послужить основой для формирования ядра инженерного образования в целом, но это тоже требует коллегиального обсуждения и формирования позиций сообщества. </a:t>
            </a:r>
            <a:r>
              <a:rPr lang="ru-RU" sz="2000" b="1" dirty="0"/>
              <a:t>Оно будет включать и фундаментальные дисциплины для будущих инженеров, и какие-то прикладные дисциплины.</a:t>
            </a:r>
          </a:p>
          <a:p>
            <a:pPr indent="627063" algn="just"/>
            <a:r>
              <a:rPr lang="ru-RU" sz="2000" dirty="0"/>
              <a:t>Вместе с тем мы будем обсуждать образование не только по срокам, но и по траекториям движения. Вот Андрей Иванович обозначил опыт Балтийского федерального университета. Там не инженерная специальность, там классическая химия, но они предлагают сделать один из треков внутри инженерного образования. Это тоже требует обсуждения, потому что классическая химия и химические технологии очень близки, но различаются друг с другом. </a:t>
            </a:r>
            <a:r>
              <a:rPr lang="ru-RU" sz="2000" b="1" dirty="0"/>
              <a:t>Нужно понять, какие программы необходимо зафиксировать в новом перечне образовательных программ.</a:t>
            </a:r>
          </a:p>
          <a:p>
            <a:pPr indent="627063" algn="just"/>
            <a:r>
              <a:rPr lang="ru-RU" sz="2000" b="1" dirty="0"/>
              <a:t>Таким образом, начиная от формирования нормативно-правовой базы, кончая формированием макета и наполнением содержания федерального государственного образовательного стандарта нового поколения, здесь самая прямая зона ответственности, приложения сил и обсуждения для Координационного совета и всех ФУМО.</a:t>
            </a:r>
          </a:p>
          <a:p>
            <a:pPr indent="541338" algn="just"/>
            <a:endParaRPr lang="ru-RU" sz="2000" b="1" dirty="0"/>
          </a:p>
        </p:txBody>
      </p:sp>
      <p:sp>
        <p:nvSpPr>
          <p:cNvPr id="3" name="Прямоугольник 2"/>
          <p:cNvSpPr/>
          <p:nvPr/>
        </p:nvSpPr>
        <p:spPr>
          <a:xfrm>
            <a:off x="254001" y="153629"/>
            <a:ext cx="11938000" cy="369332"/>
          </a:xfrm>
          <a:prstGeom prst="rect">
            <a:avLst/>
          </a:prstGeom>
        </p:spPr>
        <p:txBody>
          <a:bodyPr wrap="square">
            <a:spAutoFit/>
          </a:bodyPr>
          <a:lstStyle/>
          <a:p>
            <a:pPr algn="ctr"/>
            <a:r>
              <a:rPr lang="ru-RU" b="1" dirty="0" smtClean="0">
                <a:latin typeface="Times New Roman" panose="02020603050405020304" pitchFamily="18" charset="0"/>
                <a:cs typeface="Times New Roman" panose="02020603050405020304" pitchFamily="18" charset="0"/>
              </a:rPr>
              <a:t>Из выступления В.Д. Афанасьева на заседании Координационного совета 17 июня 2024 года</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4078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54001" y="153629"/>
            <a:ext cx="11938000" cy="369332"/>
          </a:xfrm>
          <a:prstGeom prst="rect">
            <a:avLst/>
          </a:prstGeom>
        </p:spPr>
        <p:txBody>
          <a:bodyPr wrap="square">
            <a:spAutoFit/>
          </a:bodyPr>
          <a:lstStyle/>
          <a:p>
            <a:pPr algn="ctr"/>
            <a:r>
              <a:rPr lang="ru-RU" b="1" dirty="0" smtClean="0">
                <a:latin typeface="Times New Roman" panose="02020603050405020304" pitchFamily="18" charset="0"/>
                <a:cs typeface="Times New Roman" panose="02020603050405020304" pitchFamily="18" charset="0"/>
              </a:rPr>
              <a:t>Из выступления В.Д. Афанасьева на заседании Координационного совета 17 июня 2024 года</a:t>
            </a:r>
            <a:endParaRPr lang="ru-RU" b="1"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719667" y="1152993"/>
            <a:ext cx="10922000" cy="3063916"/>
          </a:xfrm>
          <a:prstGeom prst="rect">
            <a:avLst/>
          </a:prstGeom>
        </p:spPr>
        <p:txBody>
          <a:bodyPr wrap="square">
            <a:spAutoFit/>
          </a:bodyPr>
          <a:lstStyle/>
          <a:p>
            <a:pPr algn="just">
              <a:lnSpc>
                <a:spcPct val="115000"/>
              </a:lnSpc>
            </a:pPr>
            <a:r>
              <a:rPr lang="ru-RU" b="1" dirty="0">
                <a:latin typeface="Times New Roman" panose="02020603050405020304" pitchFamily="18" charset="0"/>
                <a:ea typeface="MS Mincho"/>
                <a:cs typeface="Times New Roman" panose="02020603050405020304" pitchFamily="18" charset="0"/>
              </a:rPr>
              <a:t>Мы очень заинтересованы в работе Координационного совета, мы поддерживаем и повышение статуса ФУМО, и </a:t>
            </a:r>
            <a:r>
              <a:rPr lang="ru-RU" b="1" dirty="0" smtClean="0">
                <a:latin typeface="Times New Roman" panose="02020603050405020304" pitchFamily="18" charset="0"/>
                <a:ea typeface="MS Mincho"/>
                <a:cs typeface="Times New Roman" panose="02020603050405020304" pitchFamily="18" charset="0"/>
              </a:rPr>
              <a:t> наделение  Координационного  совета </a:t>
            </a:r>
            <a:r>
              <a:rPr lang="ru-RU" b="1" dirty="0">
                <a:latin typeface="Times New Roman" panose="02020603050405020304" pitchFamily="18" charset="0"/>
                <a:ea typeface="MS Mincho"/>
                <a:cs typeface="Times New Roman" panose="02020603050405020304" pitchFamily="18" charset="0"/>
              </a:rPr>
              <a:t>и </a:t>
            </a:r>
            <a:r>
              <a:rPr lang="ru-RU" b="1" dirty="0" smtClean="0">
                <a:latin typeface="Times New Roman" panose="02020603050405020304" pitchFamily="18" charset="0"/>
                <a:ea typeface="MS Mincho"/>
                <a:cs typeface="Times New Roman" panose="02020603050405020304" pitchFamily="18" charset="0"/>
              </a:rPr>
              <a:t> ФУМО  новыми  полномочиями</a:t>
            </a:r>
            <a:r>
              <a:rPr lang="ru-RU" b="1" dirty="0">
                <a:latin typeface="Times New Roman" panose="02020603050405020304" pitchFamily="18" charset="0"/>
                <a:ea typeface="MS Mincho"/>
                <a:cs typeface="Times New Roman" panose="02020603050405020304" pitchFamily="18" charset="0"/>
              </a:rPr>
              <a:t>. </a:t>
            </a:r>
            <a:r>
              <a:rPr lang="ru-RU" b="1" dirty="0" smtClean="0">
                <a:latin typeface="Times New Roman" panose="02020603050405020304" pitchFamily="18" charset="0"/>
                <a:ea typeface="MS Mincho"/>
                <a:cs typeface="Times New Roman" panose="02020603050405020304" pitchFamily="18" charset="0"/>
              </a:rPr>
              <a:t>Мы </a:t>
            </a:r>
            <a:r>
              <a:rPr lang="ru-RU" b="1" dirty="0">
                <a:latin typeface="Times New Roman" panose="02020603050405020304" pitchFamily="18" charset="0"/>
                <a:ea typeface="MS Mincho"/>
                <a:cs typeface="Times New Roman" panose="02020603050405020304" pitchFamily="18" charset="0"/>
              </a:rPr>
              <a:t>считаем, </a:t>
            </a:r>
            <a:r>
              <a:rPr lang="ru-RU" b="1" dirty="0" smtClean="0">
                <a:latin typeface="Times New Roman" panose="02020603050405020304" pitchFamily="18" charset="0"/>
                <a:ea typeface="MS Mincho"/>
                <a:cs typeface="Times New Roman" panose="02020603050405020304" pitchFamily="18" charset="0"/>
              </a:rPr>
              <a:t>что</a:t>
            </a:r>
          </a:p>
          <a:p>
            <a:pPr algn="just">
              <a:lnSpc>
                <a:spcPct val="80000"/>
              </a:lnSpc>
              <a:spcAft>
                <a:spcPts val="0"/>
              </a:spcAft>
            </a:pPr>
            <a:r>
              <a:rPr lang="ru-RU" sz="2800" b="1" dirty="0" smtClean="0">
                <a:latin typeface="Times New Roman" panose="02020603050405020304" pitchFamily="18" charset="0"/>
                <a:ea typeface="MS Mincho"/>
                <a:cs typeface="Times New Roman" panose="02020603050405020304" pitchFamily="18" charset="0"/>
              </a:rPr>
              <a:t>именно такие академические структуры, государственно-общественные структуры в работе с законодателями и органами исполнительной власти позволят нам сделать новую модель максимально работающей.</a:t>
            </a:r>
            <a:endParaRPr lang="ru-RU" sz="2800" b="1" dirty="0" smtClean="0">
              <a:latin typeface="Calibri" panose="020F0502020204030204" pitchFamily="34" charset="0"/>
              <a:ea typeface="Calibri" panose="020F0502020204030204" pitchFamily="34" charset="0"/>
              <a:cs typeface="Times New Roman" panose="02020603050405020304" pitchFamily="18" charset="0"/>
            </a:endParaRPr>
          </a:p>
          <a:p>
            <a:pPr indent="540385" algn="just">
              <a:lnSpc>
                <a:spcPct val="115000"/>
              </a:lnSpc>
              <a:spcAft>
                <a:spcPts val="0"/>
              </a:spcAft>
            </a:pPr>
            <a:r>
              <a:rPr lang="ru-RU" dirty="0" smtClean="0">
                <a:latin typeface="Times New Roman" panose="02020603050405020304" pitchFamily="18" charset="0"/>
                <a:ea typeface="MS Mincho"/>
                <a:cs typeface="Times New Roman" panose="02020603050405020304" pitchFamily="18" charset="0"/>
              </a:rPr>
              <a:t>Абсолютно </a:t>
            </a:r>
            <a:r>
              <a:rPr lang="ru-RU" dirty="0">
                <a:latin typeface="Times New Roman" panose="02020603050405020304" pitchFamily="18" charset="0"/>
                <a:ea typeface="MS Mincho"/>
                <a:cs typeface="Times New Roman" panose="02020603050405020304" pitchFamily="18" charset="0"/>
              </a:rPr>
              <a:t>прав Андрей Иванович. </a:t>
            </a:r>
            <a:r>
              <a:rPr lang="ru-RU" b="1" dirty="0">
                <a:latin typeface="Times New Roman" panose="02020603050405020304" pitchFamily="18" charset="0"/>
                <a:ea typeface="MS Mincho"/>
                <a:cs typeface="Times New Roman" panose="02020603050405020304" pitchFamily="18" charset="0"/>
              </a:rPr>
              <a:t>Задача не переименовать механизмы, а заставить их работать. </a:t>
            </a:r>
            <a:r>
              <a:rPr lang="ru-RU" dirty="0">
                <a:latin typeface="Times New Roman" panose="02020603050405020304" pitchFamily="18" charset="0"/>
                <a:ea typeface="MS Mincho"/>
                <a:cs typeface="Times New Roman" panose="02020603050405020304" pitchFamily="18" charset="0"/>
              </a:rPr>
              <a:t>Большое спасибо за обсуждение, надеюсь, будут инициативы, которые мы дальше включим в план нашей совместной работы. Спасибо!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47792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4000" y="889844"/>
            <a:ext cx="11633200" cy="5016758"/>
          </a:xfrm>
          <a:prstGeom prst="rect">
            <a:avLst/>
          </a:prstGeom>
        </p:spPr>
        <p:txBody>
          <a:bodyPr wrap="square">
            <a:spAutoFit/>
          </a:bodyPr>
          <a:lstStyle/>
          <a:p>
            <a:pPr indent="541338" algn="just"/>
            <a:r>
              <a:rPr lang="ru-RU" sz="2000" dirty="0" smtClean="0">
                <a:latin typeface="Times New Roman" panose="02020603050405020304" pitchFamily="18" charset="0"/>
                <a:cs typeface="Times New Roman" panose="02020603050405020304" pitchFamily="18" charset="0"/>
              </a:rPr>
              <a:t>Высшее </a:t>
            </a:r>
            <a:r>
              <a:rPr lang="ru-RU" sz="2000" dirty="0">
                <a:latin typeface="Times New Roman" panose="02020603050405020304" pitchFamily="18" charset="0"/>
                <a:cs typeface="Times New Roman" panose="02020603050405020304" pitchFamily="18" charset="0"/>
              </a:rPr>
              <a:t>образование должно удерживать </a:t>
            </a:r>
            <a:r>
              <a:rPr lang="ru-RU" sz="2000" b="1" dirty="0">
                <a:latin typeface="Times New Roman" panose="02020603050405020304" pitchFamily="18" charset="0"/>
                <a:cs typeface="Times New Roman" panose="02020603050405020304" pitchFamily="18" charset="0"/>
              </a:rPr>
              <a:t>баланс между фундаментальностью и применимостью знаний</a:t>
            </a:r>
            <a:r>
              <a:rPr lang="ru-RU" sz="2000" dirty="0">
                <a:latin typeface="Times New Roman" panose="02020603050405020304" pitchFamily="18" charset="0"/>
                <a:cs typeface="Times New Roman" panose="02020603050405020304" pitchFamily="18" charset="0"/>
              </a:rPr>
              <a:t> в условиях меняющихся задач на рынке </a:t>
            </a:r>
            <a:r>
              <a:rPr lang="ru-RU" sz="2000" dirty="0" smtClean="0">
                <a:latin typeface="Times New Roman" panose="02020603050405020304" pitchFamily="18" charset="0"/>
                <a:cs typeface="Times New Roman" panose="02020603050405020304" pitchFamily="18" charset="0"/>
              </a:rPr>
              <a:t>труда. Для </a:t>
            </a:r>
            <a:r>
              <a:rPr lang="ru-RU" sz="2000" dirty="0">
                <a:latin typeface="Times New Roman" panose="02020603050405020304" pitchFamily="18" charset="0"/>
                <a:cs typeface="Times New Roman" panose="02020603050405020304" pitchFamily="18" charset="0"/>
              </a:rPr>
              <a:t>этого </a:t>
            </a:r>
            <a:r>
              <a:rPr lang="ru-RU" sz="2000" b="1" dirty="0">
                <a:latin typeface="Times New Roman" panose="02020603050405020304" pitchFamily="18" charset="0"/>
                <a:cs typeface="Times New Roman" panose="02020603050405020304" pitchFamily="18" charset="0"/>
              </a:rPr>
              <a:t>наряду с фундаментальностью</a:t>
            </a:r>
            <a:r>
              <a:rPr lang="ru-RU" sz="2000" dirty="0">
                <a:latin typeface="Times New Roman" panose="02020603050405020304" pitchFamily="18" charset="0"/>
                <a:cs typeface="Times New Roman" panose="02020603050405020304" pitchFamily="18" charset="0"/>
              </a:rPr>
              <a:t>, которая обеспечивает выпускнику широкий кругозор и одновременно глубокие профессиональные знания, нужно обеспечить </a:t>
            </a:r>
            <a:r>
              <a:rPr lang="ru-RU" sz="2000" b="1" dirty="0">
                <a:latin typeface="Times New Roman" panose="02020603050405020304" pitchFamily="18" charset="0"/>
                <a:cs typeface="Times New Roman" panose="02020603050405020304" pitchFamily="18" charset="0"/>
              </a:rPr>
              <a:t>гибкость образовательных программ</a:t>
            </a:r>
            <a:r>
              <a:rPr lang="ru-RU" sz="2000" dirty="0">
                <a:latin typeface="Times New Roman" panose="02020603050405020304" pitchFamily="18" charset="0"/>
                <a:cs typeface="Times New Roman" panose="02020603050405020304" pitchFamily="18" charset="0"/>
              </a:rPr>
              <a:t>.</a:t>
            </a:r>
          </a:p>
          <a:p>
            <a:pPr indent="541338" algn="just"/>
            <a:r>
              <a:rPr lang="ru-RU" sz="2000" b="1" dirty="0">
                <a:latin typeface="Times New Roman" panose="02020603050405020304" pitchFamily="18" charset="0"/>
                <a:cs typeface="Times New Roman" panose="02020603050405020304" pitchFamily="18" charset="0"/>
              </a:rPr>
              <a:t>Магистратура перестанет быть обязательным «довеском» к </a:t>
            </a:r>
            <a:r>
              <a:rPr lang="ru-RU" sz="2000" b="1" dirty="0" err="1">
                <a:latin typeface="Times New Roman" panose="02020603050405020304" pitchFamily="18" charset="0"/>
                <a:cs typeface="Times New Roman" panose="02020603050405020304" pitchFamily="18" charset="0"/>
              </a:rPr>
              <a:t>бакалавриату</a:t>
            </a:r>
            <a:r>
              <a:rPr lang="ru-RU" sz="2000" dirty="0">
                <a:latin typeface="Times New Roman" panose="02020603050405020304" pitchFamily="18" charset="0"/>
                <a:cs typeface="Times New Roman" panose="02020603050405020304" pitchFamily="18" charset="0"/>
              </a:rPr>
              <a:t>, займет свое место в системе непрерывного образования как программа углубления и специализации на основе полученного практического опыта.</a:t>
            </a:r>
          </a:p>
          <a:p>
            <a:pPr indent="541338" algn="just"/>
            <a:r>
              <a:rPr lang="ru-RU" sz="2000" b="1" dirty="0">
                <a:latin typeface="Times New Roman" panose="02020603050405020304" pitchFamily="18" charset="0"/>
                <a:cs typeface="Times New Roman" panose="02020603050405020304" pitchFamily="18" charset="0"/>
              </a:rPr>
              <a:t>Аспирантура сосредоточится на подготовке исследователей и преподавателей</a:t>
            </a:r>
            <a:r>
              <a:rPr lang="ru-RU" sz="2000" dirty="0">
                <a:latin typeface="Times New Roman" panose="02020603050405020304" pitchFamily="18" charset="0"/>
                <a:cs typeface="Times New Roman" panose="02020603050405020304" pitchFamily="18" charset="0"/>
              </a:rPr>
              <a:t>. «Ее цель — не диплом, а защита диссертации на соискание ученой степени», — отметил глава </a:t>
            </a:r>
            <a:r>
              <a:rPr lang="ru-RU" sz="2000" dirty="0" smtClean="0">
                <a:latin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a:p>
            <a:pPr indent="541338" algn="just"/>
            <a:r>
              <a:rPr lang="ru-RU" sz="2000" dirty="0">
                <a:latin typeface="Times New Roman" panose="02020603050405020304" pitchFamily="18" charset="0"/>
                <a:cs typeface="Times New Roman" panose="02020603050405020304" pitchFamily="18" charset="0"/>
              </a:rPr>
              <a:t>В своем докладе Валерий Фальков отметил, </a:t>
            </a:r>
            <a:r>
              <a:rPr lang="ru-RU" sz="2000" b="1" dirty="0">
                <a:latin typeface="Times New Roman" panose="02020603050405020304" pitchFamily="18" charset="0"/>
                <a:cs typeface="Times New Roman" panose="02020603050405020304" pitchFamily="18" charset="0"/>
              </a:rPr>
              <a:t>что система высшего образования тесно связана с гармоничным пространственным развитием страны.</a:t>
            </a:r>
          </a:p>
          <a:p>
            <a:pPr indent="541338" algn="just"/>
            <a:r>
              <a:rPr lang="ru-RU" sz="2000" dirty="0">
                <a:latin typeface="Times New Roman" panose="02020603050405020304" pitchFamily="18" charset="0"/>
                <a:cs typeface="Times New Roman" panose="02020603050405020304" pitchFamily="18" charset="0"/>
              </a:rPr>
              <a:t>В целом же </a:t>
            </a:r>
            <a:r>
              <a:rPr lang="ru-RU" sz="2000" b="1" dirty="0">
                <a:latin typeface="Times New Roman" panose="02020603050405020304" pitchFamily="18" charset="0"/>
                <a:cs typeface="Times New Roman" panose="02020603050405020304" pitchFamily="18" charset="0"/>
              </a:rPr>
              <a:t>политика признания образования выстраивается на базе Международной стандартной классификации образования (МСКО), принятой ЮНЕСКО в 2011 </a:t>
            </a:r>
            <a:r>
              <a:rPr lang="ru-RU" sz="2000" b="1" dirty="0" smtClean="0">
                <a:latin typeface="Times New Roman" panose="02020603050405020304" pitchFamily="18" charset="0"/>
                <a:cs typeface="Times New Roman" panose="02020603050405020304" pitchFamily="18" charset="0"/>
              </a:rPr>
              <a:t>году. Этот </a:t>
            </a:r>
            <a:r>
              <a:rPr lang="ru-RU" sz="2000" b="1" dirty="0">
                <a:latin typeface="Times New Roman" panose="02020603050405020304" pitchFamily="18" charset="0"/>
                <a:cs typeface="Times New Roman" panose="02020603050405020304" pitchFamily="18" charset="0"/>
              </a:rPr>
              <a:t>документ позволяет соотнести между собой разные образовательные системы</a:t>
            </a:r>
            <a:r>
              <a:rPr lang="ru-RU" sz="2000" dirty="0">
                <a:latin typeface="Times New Roman" panose="02020603050405020304" pitchFamily="18" charset="0"/>
                <a:cs typeface="Times New Roman" panose="02020603050405020304" pitchFamily="18" charset="0"/>
              </a:rPr>
              <a:t>.</a:t>
            </a:r>
          </a:p>
          <a:p>
            <a:pPr indent="541338" algn="just"/>
            <a:r>
              <a:rPr lang="ru-RU" sz="2000" b="1" dirty="0" smtClean="0">
                <a:latin typeface="Times New Roman" panose="02020603050405020304" pitchFamily="18" charset="0"/>
                <a:cs typeface="Times New Roman" panose="02020603050405020304" pitchFamily="18" charset="0"/>
              </a:rPr>
              <a:t>Совершенствование</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системы высшего образования </a:t>
            </a:r>
            <a:r>
              <a:rPr lang="ru-RU" sz="2000" b="1" dirty="0">
                <a:latin typeface="Times New Roman" panose="02020603050405020304" pitchFamily="18" charset="0"/>
                <a:cs typeface="Times New Roman" panose="02020603050405020304" pitchFamily="18" charset="0"/>
              </a:rPr>
              <a:t>должно быть выверенным и последовательным</a:t>
            </a:r>
            <a:r>
              <a:rPr lang="ru-RU" sz="2000" dirty="0">
                <a:latin typeface="Times New Roman" panose="02020603050405020304" pitchFamily="18" charset="0"/>
                <a:cs typeface="Times New Roman" panose="02020603050405020304" pitchFamily="18" charset="0"/>
              </a:rPr>
              <a:t>.</a:t>
            </a:r>
          </a:p>
        </p:txBody>
      </p:sp>
      <p:sp>
        <p:nvSpPr>
          <p:cNvPr id="3" name="Прямоугольник 2"/>
          <p:cNvSpPr/>
          <p:nvPr/>
        </p:nvSpPr>
        <p:spPr>
          <a:xfrm>
            <a:off x="254001" y="153629"/>
            <a:ext cx="11938000" cy="369332"/>
          </a:xfrm>
          <a:prstGeom prst="rect">
            <a:avLst/>
          </a:prstGeom>
        </p:spPr>
        <p:txBody>
          <a:bodyPr wrap="square">
            <a:spAutoFit/>
          </a:bodyPr>
          <a:lstStyle/>
          <a:p>
            <a:r>
              <a:rPr lang="ru-RU" b="1" dirty="0" smtClean="0">
                <a:latin typeface="Times New Roman" panose="02020603050405020304" pitchFamily="18" charset="0"/>
                <a:cs typeface="Times New Roman" panose="02020603050405020304" pitchFamily="18" charset="0"/>
              </a:rPr>
              <a:t>Из выступления В.Н. </a:t>
            </a:r>
            <a:r>
              <a:rPr lang="ru-RU" b="1" dirty="0" err="1" smtClean="0">
                <a:latin typeface="Times New Roman" panose="02020603050405020304" pitchFamily="18" charset="0"/>
                <a:cs typeface="Times New Roman" panose="02020603050405020304" pitchFamily="18" charset="0"/>
              </a:rPr>
              <a:t>Фалькова</a:t>
            </a:r>
            <a:r>
              <a:rPr lang="ru-RU" b="1" dirty="0" smtClean="0">
                <a:latin typeface="Times New Roman" panose="02020603050405020304" pitchFamily="18" charset="0"/>
                <a:cs typeface="Times New Roman" panose="02020603050405020304" pitchFamily="18" charset="0"/>
              </a:rPr>
              <a:t> во время «правительственного </a:t>
            </a:r>
            <a:r>
              <a:rPr lang="ru-RU" b="1" dirty="0">
                <a:latin typeface="Times New Roman" panose="02020603050405020304" pitchFamily="18" charset="0"/>
                <a:cs typeface="Times New Roman" panose="02020603050405020304" pitchFamily="18" charset="0"/>
              </a:rPr>
              <a:t>часа» в Совете </a:t>
            </a:r>
            <a:r>
              <a:rPr lang="ru-RU" b="1" dirty="0" smtClean="0">
                <a:latin typeface="Times New Roman" panose="02020603050405020304" pitchFamily="18" charset="0"/>
                <a:cs typeface="Times New Roman" panose="02020603050405020304" pitchFamily="18" charset="0"/>
              </a:rPr>
              <a:t>Федерации 05 июня 2024 года</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0361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229262"/>
            <a:ext cx="10515600" cy="721859"/>
          </a:xfrm>
        </p:spPr>
        <p:txBody>
          <a:bodyPr/>
          <a:lstStyle/>
          <a:p>
            <a:pPr algn="ctr"/>
            <a:r>
              <a:rPr lang="ru-RU" b="1" dirty="0">
                <a:latin typeface="Times New Roman" panose="02020603050405020304" pitchFamily="18" charset="0"/>
                <a:cs typeface="Times New Roman" panose="02020603050405020304" pitchFamily="18" charset="0"/>
              </a:rPr>
              <a:t>Президент России В.В. Путин</a:t>
            </a:r>
            <a:endParaRPr lang="ru-RU" dirty="0"/>
          </a:p>
        </p:txBody>
      </p:sp>
      <p:sp>
        <p:nvSpPr>
          <p:cNvPr id="3" name="Объект 2"/>
          <p:cNvSpPr>
            <a:spLocks noGrp="1"/>
          </p:cNvSpPr>
          <p:nvPr>
            <p:ph idx="1"/>
          </p:nvPr>
        </p:nvSpPr>
        <p:spPr>
          <a:xfrm>
            <a:off x="762000" y="1951121"/>
            <a:ext cx="10515600" cy="3904026"/>
          </a:xfrm>
        </p:spPr>
        <p:txBody>
          <a:bodyPr/>
          <a:lstStyle/>
          <a:p>
            <a:pPr marL="0" lvl="0" indent="0" algn="just">
              <a:spcBef>
                <a:spcPts val="0"/>
              </a:spcBef>
              <a:buNone/>
            </a:pPr>
            <a:r>
              <a:rPr lang="ru-RU" dirty="0">
                <a:solidFill>
                  <a:prstClr val="black"/>
                </a:solidFill>
                <a:latin typeface="Times New Roman" panose="02020603050405020304" pitchFamily="18" charset="0"/>
                <a:cs typeface="Times New Roman" panose="02020603050405020304" pitchFamily="18" charset="0"/>
              </a:rPr>
              <a:t>«Это совсем не значит, что мы должны вместе с вами - а мы все родом из Советского Союза - вернуться к советской системе образования и талдычить какие-то постулаты 30-летней или 50-летней давности. Совсем нет. Даже совсем по-другому. </a:t>
            </a:r>
          </a:p>
          <a:p>
            <a:pPr marL="0" lvl="0" indent="0" algn="just">
              <a:spcBef>
                <a:spcPts val="0"/>
              </a:spcBef>
              <a:buNone/>
            </a:pPr>
            <a:endParaRPr lang="ru-RU" dirty="0">
              <a:solidFill>
                <a:prstClr val="black"/>
              </a:solidFill>
              <a:latin typeface="Times New Roman" panose="02020603050405020304" pitchFamily="18" charset="0"/>
              <a:cs typeface="Times New Roman" panose="02020603050405020304" pitchFamily="18" charset="0"/>
            </a:endParaRPr>
          </a:p>
          <a:p>
            <a:pPr marL="0" lvl="0" indent="0" algn="just">
              <a:spcBef>
                <a:spcPts val="0"/>
              </a:spcBef>
              <a:buNone/>
            </a:pPr>
            <a:r>
              <a:rPr lang="ru-RU" dirty="0">
                <a:solidFill>
                  <a:prstClr val="black"/>
                </a:solidFill>
                <a:latin typeface="Times New Roman" panose="02020603050405020304" pitchFamily="18" charset="0"/>
                <a:cs typeface="Times New Roman" panose="02020603050405020304" pitchFamily="18" charset="0"/>
              </a:rPr>
              <a:t>Мы просто должны опираться на фундаментальные основы нашей системы образования, но смотреть вперед, двигаться вперед, брать самое лучшее, что есть в мире. И создавать свое».</a:t>
            </a:r>
          </a:p>
          <a:p>
            <a:pPr lvl="0" algn="just">
              <a:spcBef>
                <a:spcPts val="0"/>
              </a:spcBef>
            </a:pPr>
            <a:endParaRPr lang="ru-RU" dirty="0">
              <a:solidFill>
                <a:prstClr val="black"/>
              </a:solidFill>
              <a:latin typeface="Times New Roman" panose="02020603050405020304" pitchFamily="18" charset="0"/>
              <a:cs typeface="Times New Roman" panose="02020603050405020304" pitchFamily="18" charset="0"/>
            </a:endParaRPr>
          </a:p>
          <a:p>
            <a:endParaRPr lang="ru-RU" dirty="0"/>
          </a:p>
        </p:txBody>
      </p:sp>
      <p:pic>
        <p:nvPicPr>
          <p:cNvPr id="4" name="Рисунок 3"/>
          <p:cNvPicPr>
            <a:picLocks noChangeAspect="1"/>
          </p:cNvPicPr>
          <p:nvPr/>
        </p:nvPicPr>
        <p:blipFill>
          <a:blip r:embed="rId2"/>
          <a:stretch>
            <a:fillRect/>
          </a:stretch>
        </p:blipFill>
        <p:spPr>
          <a:xfrm>
            <a:off x="5160616" y="507403"/>
            <a:ext cx="1082789" cy="721859"/>
          </a:xfrm>
          <a:prstGeom prst="rect">
            <a:avLst/>
          </a:prstGeom>
        </p:spPr>
      </p:pic>
    </p:spTree>
    <p:extLst>
      <p:ext uri="{BB962C8B-B14F-4D97-AF65-F5344CB8AC3E}">
        <p14:creationId xmlns:p14="http://schemas.microsoft.com/office/powerpoint/2010/main" val="3606744803"/>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24043</TotalTime>
  <Words>992</Words>
  <Application>Microsoft Office PowerPoint</Application>
  <PresentationFormat>Широкоэкранный</PresentationFormat>
  <Paragraphs>40</Paragraphs>
  <Slides>17</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17</vt:i4>
      </vt:variant>
    </vt:vector>
  </HeadingPairs>
  <TitlesOfParts>
    <vt:vector size="23" baseType="lpstr">
      <vt:lpstr>Arial</vt:lpstr>
      <vt:lpstr>Calibri</vt:lpstr>
      <vt:lpstr>Calibri Light</vt:lpstr>
      <vt:lpstr>MS Mincho</vt:lpstr>
      <vt:lpstr>Times New Roman</vt:lpstr>
      <vt:lpstr>Тема Office</vt:lpstr>
      <vt:lpstr>          КООРДИНАЦИОННЫЙ СОВЕТ  МИНИСТЕРСТВА НАУКИ И ВЫСШЕГО ОБРАЗОВАНИЯ РОССИЙСКОЙ ФЕДЕРАЦИИ  ПО ОБЛАСТИ ОБРАЗОВАНИЯ «ИНЖЕНЕРНОЕ ДЕЛО, ТЕХНОЛОГИИ И ТЕХНИЧЕСКИЕ НАУКИ»    Совершенствование качества и повышение престижа инженерного образования в Российской Федерации                                                                Ответственный секретарь Координационного совета Романов Павел Иванович </vt:lpstr>
      <vt:lpstr>СОГЛАШЕНИЕ О СОТРУДНИЧЕСТВЕ  АССОЦИАЦИИ ТЕХНИЧЕСКИХ УНИВЕРСИТЕТОВ  И КООРДИНАЦИОННОГО СОВЕТА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Президент России В.В. Путин</vt:lpstr>
      <vt:lpstr>Презентация PowerPoint</vt:lpstr>
      <vt:lpstr>Презентация PowerPoint</vt:lpstr>
      <vt:lpstr>Обеспечение преемственности через эквивалентность дипломов                                                                                                                       </vt:lpstr>
      <vt:lpstr>Предложения по пункту 5 статьи 10 Федерального закона  «Об образовании в Российской Федерации»                                                                                                                       </vt:lpstr>
      <vt:lpstr>КООРДИНАЦИОННЫЙ СОВЕТ  МИНИСТЕРСТВА НАУКИ И ВЫСШЕГО ОБРАЗОВАНИЯ РОССИЙСКОЙ ФЕДЕРАЦИИ  ПО ОБЛАСТИ ОБРАЗОВАНИЯ «ИНЖЕНЕРНОЕ ДЕЛО, ТЕХНОЛОГИИ И ТЕХНИЧЕСКИЕ НАУКИ»     Инженерное образование: с великой историей – в великое будущее    </vt:lpstr>
      <vt:lpstr>Презентация PowerPoint</vt:lpstr>
      <vt:lpstr>Презентация PowerPoint</vt:lpstr>
      <vt:lpstr>       КООРДИНАЦИОННЫЙ СОВЕТ  МИНИСТЕРСТВА НАУКИ И ВЫСШЕГО ОБРАЗОВАНИЯ РОССИЙСКОЙ ФЕДЕРАЦИИ  ПО ОБЛАСТИ ОБРАЗОВАНИЯ «ИНЖЕНЕРНОЕ ДЕЛО, ТЕХНОЛОГИИ И ТЕХНИЧЕСКИЕ НАУКИ»       Секретариат Координационного совета:   195251, г. Санкт-Петербург, Политехническая, 29, к.1, каб.202, 8 (812) 2942165, ksid@spbstu.ru  Ответственный секретарь Координационного совета  Романов Павел Иванович</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Инновации концепции ФГОС высшего образования нового поколения</dc:title>
  <dc:creator>Admin</dc:creator>
  <cp:lastModifiedBy>Романов Павел Иванович</cp:lastModifiedBy>
  <cp:revision>321</cp:revision>
  <cp:lastPrinted>2023-04-10T09:08:21Z</cp:lastPrinted>
  <dcterms:created xsi:type="dcterms:W3CDTF">2020-04-28T18:44:17Z</dcterms:created>
  <dcterms:modified xsi:type="dcterms:W3CDTF">2024-09-17T12:47:08Z</dcterms:modified>
</cp:coreProperties>
</file>