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1"/>
  </p:notesMasterIdLst>
  <p:handoutMasterIdLst>
    <p:handoutMasterId r:id="rId12"/>
  </p:handoutMasterIdLst>
  <p:sldIdLst>
    <p:sldId id="265" r:id="rId2"/>
    <p:sldId id="336" r:id="rId3"/>
    <p:sldId id="322" r:id="rId4"/>
    <p:sldId id="340" r:id="rId5"/>
    <p:sldId id="339" r:id="rId6"/>
    <p:sldId id="341" r:id="rId7"/>
    <p:sldId id="332" r:id="rId8"/>
    <p:sldId id="333" r:id="rId9"/>
    <p:sldId id="263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91" d="100"/>
          <a:sy n="91" d="100"/>
        </p:scale>
        <p:origin x="1234" y="6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riborolymp.gubkin.ru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mo.ru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31520" y="2442525"/>
            <a:ext cx="7726680" cy="7048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Результаты работы ФУМО 12.00.00 Фотоника, приборостроение, оптические и биотехнические системы и технологии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за 2024 год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9574D-A0CF-05EC-D3BF-089CE7EDB988}"/>
              </a:ext>
            </a:extLst>
          </p:cNvPr>
          <p:cNvSpPr txBox="1"/>
          <p:nvPr/>
        </p:nvSpPr>
        <p:spPr>
          <a:xfrm>
            <a:off x="1954530" y="3757345"/>
            <a:ext cx="5006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Председатель ФУМО 12.00.00 </a:t>
            </a:r>
            <a:r>
              <a:rPr lang="ru-RU" sz="1800" dirty="0" err="1">
                <a:solidFill>
                  <a:schemeClr val="bg1"/>
                </a:solidFill>
              </a:rPr>
              <a:t>Шехонин</a:t>
            </a:r>
            <a:r>
              <a:rPr lang="ru-RU" sz="1800" dirty="0">
                <a:solidFill>
                  <a:schemeClr val="bg1"/>
                </a:solidFill>
              </a:rPr>
              <a:t> А.А.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shekhonin@itmo.ru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FEE4A0BD-A242-B8F7-31A1-30F627940AD7}"/>
              </a:ext>
            </a:extLst>
          </p:cNvPr>
          <p:cNvSpPr txBox="1">
            <a:spLocks/>
          </p:cNvSpPr>
          <p:nvPr/>
        </p:nvSpPr>
        <p:spPr>
          <a:xfrm>
            <a:off x="1195137" y="4589387"/>
            <a:ext cx="6577263" cy="424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solidFill>
                  <a:schemeClr val="bg1"/>
                </a:solidFill>
              </a:rPr>
              <a:t>Санкт-Петербург,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757" y="998291"/>
            <a:ext cx="4072185" cy="2625754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1. Члены ФУМО приняли участие по заданию Минобрнауки</a:t>
            </a:r>
            <a:r>
              <a:rPr lang="en-US" altLang="ru-RU" sz="1400" dirty="0">
                <a:latin typeface="+mn-lt"/>
              </a:rPr>
              <a:t> </a:t>
            </a:r>
            <a:r>
              <a:rPr lang="ru-RU" altLang="ru-RU" sz="1400" dirty="0">
                <a:latin typeface="+mn-lt"/>
              </a:rPr>
              <a:t>России в обсуждении  и  представлении своих предложений по сопряжению ОП СПО и ВО по УГСН 12.00.00 Фотоника, приборостроение, оптические и биотехнические системы и технологии.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 Сложился оптимальный баланс государственного и вузовского регулирования реализация ОП ВО в сокращенные сроки на основе профильного  СПО в рамках индивидуального плана  обучения.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 Сентябрь 2024</a:t>
            </a:r>
          </a:p>
          <a:p>
            <a:pPr marL="342900" indent="-342900" algn="just">
              <a:spcBef>
                <a:spcPct val="0"/>
              </a:spcBef>
              <a:buSzTx/>
              <a:buAutoNum type="arabicPeriod"/>
            </a:pPr>
            <a:endParaRPr lang="ru-RU" altLang="ru-RU" sz="1400" dirty="0">
              <a:latin typeface="+mn-lt"/>
            </a:endParaRPr>
          </a:p>
          <a:p>
            <a:pPr marL="342900" indent="-342900" algn="just">
              <a:spcBef>
                <a:spcPct val="0"/>
              </a:spcBef>
              <a:buSzTx/>
              <a:buAutoNum type="arabicPeriod"/>
            </a:pPr>
            <a:endParaRPr lang="ru-RU" altLang="ru-RU" sz="1400" dirty="0">
              <a:latin typeface="+mn-lt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РЕУЛЬТАТЫ РАБОТЫ ФУМО за 2024 год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CEDDDD1-D678-EB8D-3246-6541F970CE23}"/>
              </a:ext>
            </a:extLst>
          </p:cNvPr>
          <p:cNvSpPr/>
          <p:nvPr/>
        </p:nvSpPr>
        <p:spPr>
          <a:xfrm>
            <a:off x="5008228" y="1947041"/>
            <a:ext cx="4157120" cy="2996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3803" y="1947041"/>
            <a:ext cx="4241545" cy="2794888"/>
          </a:xfrm>
          <a:noFill/>
        </p:spPr>
        <p:txBody>
          <a:bodyPr>
            <a:noAutofit/>
          </a:bodyPr>
          <a:lstStyle/>
          <a:p>
            <a:r>
              <a:rPr lang="ru-RU" altLang="ru-RU" sz="1400" dirty="0">
                <a:latin typeface="+mn-lt"/>
              </a:rPr>
              <a:t>2.</a:t>
            </a:r>
            <a:r>
              <a:rPr lang="ru-RU" altLang="ru-RU" sz="1400" b="1" dirty="0">
                <a:latin typeface="+mn-lt"/>
              </a:rPr>
              <a:t> </a:t>
            </a:r>
            <a:r>
              <a:rPr lang="ru-RU" altLang="ru-RU" sz="1400" dirty="0">
                <a:latin typeface="+mn-lt"/>
              </a:rPr>
              <a:t>Члены ФУМО приняли участие в обсуждении с ВНИИ Минтруда и СПК сопряжения направлений подготовки (специальностей) 12.00.00 с классификаторами в области профессиональной </a:t>
            </a:r>
            <a:r>
              <a:rPr lang="ru-RU" altLang="ru-RU" sz="1400">
                <a:latin typeface="+mn-lt"/>
              </a:rPr>
              <a:t>деятельности (ОКЗ, ЕКЗ</a:t>
            </a:r>
            <a:r>
              <a:rPr lang="ru-RU" altLang="ru-RU" sz="1400" dirty="0">
                <a:latin typeface="+mn-lt"/>
              </a:rPr>
              <a:t>, ОКДПР) </a:t>
            </a:r>
          </a:p>
          <a:p>
            <a:r>
              <a:rPr lang="ru-RU" altLang="ru-RU" sz="1400" dirty="0">
                <a:latin typeface="+mn-lt"/>
              </a:rPr>
              <a:t>Обсуждение с НАРК соответствия профессиональных квалификаций с НП(С) ВО. Матрица соответствия входных квалификаций с НП(С) ВО для 6 и 7 уровней квалификации, разработки профиля ОП,  рамочного сопряжения процедур ГИА в области ВО  и НОК в сфере труда.</a:t>
            </a:r>
          </a:p>
          <a:p>
            <a:r>
              <a:rPr lang="ru-RU" altLang="ru-RU" sz="1400" dirty="0">
                <a:latin typeface="+mn-lt"/>
              </a:rPr>
              <a:t>Выработка механизмов совместного взаимодействия. Октябрь, ноябрь 2024</a:t>
            </a:r>
          </a:p>
        </p:txBody>
      </p:sp>
    </p:spTree>
    <p:extLst>
      <p:ext uri="{BB962C8B-B14F-4D97-AF65-F5344CB8AC3E}">
        <p14:creationId xmlns:p14="http://schemas.microsoft.com/office/powerpoint/2010/main" val="444033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4982" y="981512"/>
            <a:ext cx="8451848" cy="3917659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buSzTx/>
            </a:pPr>
            <a:r>
              <a:rPr lang="ru-RU" altLang="ru-RU" sz="1800" dirty="0">
                <a:latin typeface="+mn-lt"/>
              </a:rPr>
              <a:t>3. В составе РГ члены ФУМО приняли участие в обсуждении и разработке механизмов реализации образовательных программ </a:t>
            </a:r>
            <a:r>
              <a:rPr lang="ru-RU" altLang="ru-RU" sz="1800" b="1" dirty="0">
                <a:latin typeface="+mn-lt"/>
              </a:rPr>
              <a:t>с учетом обеспечения  возможности одновременного  получения обучающимися нескольких квалификаций</a:t>
            </a:r>
            <a:r>
              <a:rPr lang="ru-RU" altLang="ru-RU" sz="1800" dirty="0">
                <a:latin typeface="+mn-lt"/>
              </a:rPr>
              <a:t>. Разработаны методические рекомендации вузам ФУМО по разработке ЛНА, регламентирующего порядок одновременного получения обучающимися нескольких квалификаций при реализации образовательных программ на основе профессиональных стандартов</a:t>
            </a:r>
            <a:r>
              <a:rPr lang="ru-RU" altLang="ru-RU" sz="1400" dirty="0">
                <a:latin typeface="+mn-lt"/>
              </a:rPr>
              <a:t>. </a:t>
            </a:r>
            <a:r>
              <a:rPr lang="ru-RU" altLang="ru-RU" sz="1800" dirty="0">
                <a:latin typeface="+mn-lt"/>
              </a:rPr>
              <a:t>Пилотная реализация данной модели реализации образовательной программы на основе образовательных стандартов университетов..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РЕЗУЛЬТАТЫ РАБОТЫ ФУМО за 2024 год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9F0B3A-DFC0-486C-B8C0-34348DD74B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flipV="1">
            <a:off x="729842" y="4585157"/>
            <a:ext cx="61575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54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837" y="922789"/>
            <a:ext cx="4160520" cy="2574791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ПРОЕКТ ФГОС 4     </a:t>
            </a:r>
            <a:r>
              <a:rPr lang="ru-RU" altLang="ru-RU" sz="1400" dirty="0">
                <a:latin typeface="+mn-lt"/>
              </a:rPr>
              <a:t>ОБЩИЕ ПОЛОЖЕНИЯ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П.1.7</a:t>
            </a:r>
            <a:r>
              <a:rPr lang="ru-RU" altLang="ru-RU" sz="1400" dirty="0">
                <a:latin typeface="+mn-lt"/>
              </a:rPr>
              <a:t>. Вуз вправе разрабатывать ОП, включающие в себя компетенции, относящиеся к одному или нескольким направлениям по соответствующему уровню ВО, в т.ч. с учетом одновременного получения обучающимися нескольких квалификаций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(Часть 8.1 ст.12 ФЗ-№273, №144 от 26.05.2021)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П.2.1.</a:t>
            </a:r>
            <a:r>
              <a:rPr lang="ru-RU" altLang="ru-RU" sz="1400" dirty="0">
                <a:latin typeface="+mn-lt"/>
              </a:rPr>
              <a:t> Объем ОП с учетом возможности одновременного получения обучающимися нескольких квалификаций </a:t>
            </a:r>
            <a:r>
              <a:rPr lang="ru-RU" altLang="ru-RU" sz="1400" dirty="0" err="1">
                <a:latin typeface="+mn-lt"/>
              </a:rPr>
              <a:t>м.б</a:t>
            </a:r>
            <a:r>
              <a:rPr lang="ru-RU" altLang="ru-RU" sz="1400" dirty="0">
                <a:latin typeface="+mn-lt"/>
              </a:rPr>
              <a:t>. увеличен вузом не более, чем на 30 </a:t>
            </a:r>
            <a:r>
              <a:rPr lang="ru-RU" altLang="ru-RU" sz="1400" dirty="0" err="1">
                <a:latin typeface="+mn-lt"/>
              </a:rPr>
              <a:t>з.е</a:t>
            </a:r>
            <a:r>
              <a:rPr lang="ru-RU" altLang="ru-RU" sz="1400" dirty="0">
                <a:latin typeface="+mn-lt"/>
              </a:rPr>
              <a:t>.</a:t>
            </a:r>
          </a:p>
          <a:p>
            <a:pPr>
              <a:spcBef>
                <a:spcPct val="0"/>
              </a:spcBef>
              <a:buSzTx/>
            </a:pPr>
            <a:endParaRPr lang="ru-RU" altLang="ru-RU" sz="1400" dirty="0">
              <a:latin typeface="+mn-lt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РЕЗУЛЬТАТЫ РАБОТЫ ФУМО за 2024 год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CEDDDD1-D678-EB8D-3246-6541F970CE23}"/>
              </a:ext>
            </a:extLst>
          </p:cNvPr>
          <p:cNvSpPr/>
          <p:nvPr/>
        </p:nvSpPr>
        <p:spPr>
          <a:xfrm>
            <a:off x="4769936" y="1947041"/>
            <a:ext cx="4160520" cy="2996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1561" y="2080470"/>
            <a:ext cx="3925602" cy="2692865"/>
          </a:xfrm>
          <a:noFill/>
        </p:spPr>
        <p:txBody>
          <a:bodyPr>
            <a:noAutofit/>
          </a:bodyPr>
          <a:lstStyle/>
          <a:p>
            <a:pPr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ПРИКАЗ Минобрнауки</a:t>
            </a:r>
            <a:r>
              <a:rPr lang="ru-RU" altLang="ru-RU" sz="1400" dirty="0">
                <a:latin typeface="+mn-lt"/>
              </a:rPr>
              <a:t> </a:t>
            </a:r>
            <a:r>
              <a:rPr lang="ru-RU" altLang="ru-RU" sz="1400" b="1" dirty="0">
                <a:latin typeface="+mn-lt"/>
              </a:rPr>
              <a:t>от 06 апреля 2021№245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Действует с 1.09.2022.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Требование к вузу – наличие ЛНА, определяющего Порядок возможности одновременного получения обучающимися нескольких квалификаций </a:t>
            </a:r>
          </a:p>
          <a:p>
            <a:pPr>
              <a:spcBef>
                <a:spcPct val="0"/>
              </a:spcBef>
              <a:buSzTx/>
            </a:pPr>
            <a:endParaRPr lang="ru-RU" altLang="ru-RU" sz="1400" dirty="0">
              <a:latin typeface="+mn-lt"/>
            </a:endParaRPr>
          </a:p>
          <a:p>
            <a:pPr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Приказы Минобрнауки №645, №670 с 1.09.2022 </a:t>
            </a:r>
            <a:r>
              <a:rPr lang="ru-RU" altLang="ru-RU" sz="1400" dirty="0">
                <a:latin typeface="+mn-lt"/>
              </a:rPr>
              <a:t>определяют формы дипломов, приложений для записи в них основных и дополнительных квалификаций.</a:t>
            </a:r>
          </a:p>
        </p:txBody>
      </p:sp>
    </p:spTree>
    <p:extLst>
      <p:ext uri="{BB962C8B-B14F-4D97-AF65-F5344CB8AC3E}">
        <p14:creationId xmlns:p14="http://schemas.microsoft.com/office/powerpoint/2010/main" val="302395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2585"/>
            <a:ext cx="9381068" cy="963789"/>
          </a:xfrm>
        </p:spPr>
        <p:txBody>
          <a:bodyPr>
            <a:noAutofit/>
          </a:bodyPr>
          <a:lstStyle/>
          <a:p>
            <a:r>
              <a:rPr lang="ru-RU" sz="1800" dirty="0"/>
              <a:t>Модель одновременного получения обучающимися нескольких квалификаций при реализации ОП ВО в соответствии с ФГОС 4 (ОС) и на основе ПС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A7079B-F945-B2E2-E939-5C7B03517C65}"/>
              </a:ext>
            </a:extLst>
          </p:cNvPr>
          <p:cNvSpPr txBox="1"/>
          <p:nvPr/>
        </p:nvSpPr>
        <p:spPr>
          <a:xfrm>
            <a:off x="4255654" y="2769089"/>
            <a:ext cx="5859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/>
                <a:latin typeface="Golos Text" panose="020B0503020202020204"/>
              </a:rPr>
              <a:t>ОП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35A26E-4D41-081A-898B-985084DC5E1B}"/>
              </a:ext>
            </a:extLst>
          </p:cNvPr>
          <p:cNvSpPr txBox="1"/>
          <p:nvPr/>
        </p:nvSpPr>
        <p:spPr>
          <a:xfrm>
            <a:off x="992214" y="3903620"/>
            <a:ext cx="5859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/>
                <a:latin typeface="Golos Text" panose="020B0503020202020204"/>
              </a:rPr>
              <a:t>ОП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D0041D-FE36-B436-3872-08FDC936357E}"/>
              </a:ext>
            </a:extLst>
          </p:cNvPr>
          <p:cNvSpPr txBox="1"/>
          <p:nvPr/>
        </p:nvSpPr>
        <p:spPr>
          <a:xfrm>
            <a:off x="6793973" y="2918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79494DC-5A53-7409-DC02-579D3EDB4E17}"/>
              </a:ext>
            </a:extLst>
          </p:cNvPr>
          <p:cNvSpPr txBox="1"/>
          <p:nvPr/>
        </p:nvSpPr>
        <p:spPr>
          <a:xfrm>
            <a:off x="1975812" y="1017176"/>
            <a:ext cx="57033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chemeClr val="tx2"/>
                </a:solidFill>
              </a:rPr>
              <a:t>                  Несколько квалификаций обучающихся</a:t>
            </a:r>
          </a:p>
          <a:p>
            <a:r>
              <a:rPr lang="ru-RU" b="1" dirty="0">
                <a:solidFill>
                  <a:schemeClr val="tx2"/>
                </a:solidFill>
              </a:rPr>
              <a:t>                     </a:t>
            </a:r>
            <a:r>
              <a:rPr lang="ru-RU" sz="1600" b="1" dirty="0">
                <a:solidFill>
                  <a:schemeClr val="tx2"/>
                </a:solidFill>
              </a:rPr>
              <a:t>Востребованность Конкурентоспособность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69CAB-B7E8-F605-4259-E042147ECD92}"/>
              </a:ext>
            </a:extLst>
          </p:cNvPr>
          <p:cNvSpPr txBox="1"/>
          <p:nvPr/>
        </p:nvSpPr>
        <p:spPr>
          <a:xfrm>
            <a:off x="390940" y="2021711"/>
            <a:ext cx="691179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C2D2E"/>
                </a:solidFill>
                <a:latin typeface="Golos Text" panose="020B0503020202020204"/>
              </a:rPr>
              <a:t> </a:t>
            </a:r>
          </a:p>
          <a:p>
            <a:endParaRPr lang="ru-RU" sz="1600" b="1" dirty="0">
              <a:solidFill>
                <a:srgbClr val="2C2D2E"/>
              </a:solidFill>
              <a:latin typeface="Golos Text" panose="020B0503020202020204"/>
            </a:endParaRPr>
          </a:p>
          <a:p>
            <a:pPr marL="285750" indent="-285750">
              <a:buFontTx/>
              <a:buChar char="-"/>
            </a:pPr>
            <a:r>
              <a:rPr lang="ru-RU" sz="1600" b="1" dirty="0"/>
              <a:t>Уровень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Golos Text" panose="020B0503020202020204"/>
              </a:rPr>
              <a:t>НП (С)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Golos Text" panose="020B0503020202020204"/>
              </a:rPr>
              <a:t>(профиль)</a:t>
            </a:r>
          </a:p>
          <a:p>
            <a:r>
              <a:rPr lang="ru-RU" sz="1600" b="1" dirty="0">
                <a:latin typeface="Golos Text" panose="020B0503020202020204"/>
              </a:rPr>
              <a:t>      ФГОС ВО ПС</a:t>
            </a:r>
            <a:r>
              <a:rPr lang="ru-RU" sz="2000" b="1" dirty="0">
                <a:latin typeface="Golos Text" panose="020B0503020202020204"/>
              </a:rPr>
              <a:t>                         ПК на основе нескольких ПС  </a:t>
            </a:r>
            <a:r>
              <a:rPr lang="en-US" sz="2000" b="1" dirty="0">
                <a:latin typeface="Golos Text" panose="020B0503020202020204"/>
              </a:rPr>
              <a:t>   </a:t>
            </a:r>
            <a:r>
              <a:rPr lang="ru-RU" sz="2000" b="1" dirty="0">
                <a:latin typeface="Golos Text" panose="020B0503020202020204"/>
              </a:rPr>
              <a:t>            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22674" y="1459411"/>
            <a:ext cx="16981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r>
              <a:rPr lang="ru-RU" b="1" dirty="0"/>
              <a:t>           </a:t>
            </a:r>
          </a:p>
          <a:p>
            <a:r>
              <a:rPr lang="ru-RU" b="1" dirty="0"/>
              <a:t>           ОП</a:t>
            </a:r>
          </a:p>
        </p:txBody>
      </p:sp>
      <p:sp>
        <p:nvSpPr>
          <p:cNvPr id="38" name="Прямоугольник: скругленные углы 19">
            <a:extLst>
              <a:ext uri="{FF2B5EF4-FFF2-40B4-BE49-F238E27FC236}">
                <a16:creationId xmlns:a16="http://schemas.microsoft.com/office/drawing/2014/main" id="{4A15E58F-674A-3B8F-F8A5-F27FDA6F6DB2}"/>
              </a:ext>
            </a:extLst>
          </p:cNvPr>
          <p:cNvSpPr/>
          <p:nvPr/>
        </p:nvSpPr>
        <p:spPr>
          <a:xfrm>
            <a:off x="3474708" y="2026575"/>
            <a:ext cx="1062861" cy="1139083"/>
          </a:xfrm>
          <a:prstGeom prst="roundRect">
            <a:avLst/>
          </a:prstGeom>
          <a:ln w="12700">
            <a:solidFill>
              <a:srgbClr val="8600F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/>
          </a:p>
          <a:p>
            <a:pPr algn="ctr"/>
            <a:r>
              <a:rPr lang="ru-RU" sz="1600" b="1" dirty="0" err="1"/>
              <a:t>Квал</a:t>
            </a:r>
            <a:r>
              <a:rPr lang="ru-RU" sz="1600" b="1" dirty="0"/>
              <a:t> 1</a:t>
            </a:r>
          </a:p>
          <a:p>
            <a:pPr algn="ctr"/>
            <a:r>
              <a:rPr lang="ru-RU" sz="1400" b="1" dirty="0"/>
              <a:t>Основная</a:t>
            </a:r>
          </a:p>
          <a:p>
            <a:pPr algn="ctr"/>
            <a:r>
              <a:rPr lang="ru-RU" sz="1400" b="1" dirty="0"/>
              <a:t>НП (С) </a:t>
            </a:r>
          </a:p>
          <a:p>
            <a:pPr algn="ctr"/>
            <a:endParaRPr lang="ru-RU" dirty="0"/>
          </a:p>
        </p:txBody>
      </p:sp>
      <p:sp>
        <p:nvSpPr>
          <p:cNvPr id="42" name="Стрелка вправо 4">
            <a:extLst>
              <a:ext uri="{FF2B5EF4-FFF2-40B4-BE49-F238E27FC236}">
                <a16:creationId xmlns:a16="http://schemas.microsoft.com/office/drawing/2014/main" id="{B1FB313D-A877-83A2-FF1E-E9BB25B8942C}"/>
              </a:ext>
            </a:extLst>
          </p:cNvPr>
          <p:cNvSpPr/>
          <p:nvPr/>
        </p:nvSpPr>
        <p:spPr>
          <a:xfrm>
            <a:off x="745338" y="2355536"/>
            <a:ext cx="754656" cy="213797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: скругленные углы 19">
            <a:extLst>
              <a:ext uri="{FF2B5EF4-FFF2-40B4-BE49-F238E27FC236}">
                <a16:creationId xmlns:a16="http://schemas.microsoft.com/office/drawing/2014/main" id="{4A15E58F-674A-3B8F-F8A5-F27FDA6F6DB2}"/>
              </a:ext>
            </a:extLst>
          </p:cNvPr>
          <p:cNvSpPr/>
          <p:nvPr/>
        </p:nvSpPr>
        <p:spPr>
          <a:xfrm>
            <a:off x="1626535" y="2015083"/>
            <a:ext cx="1397233" cy="1139082"/>
          </a:xfrm>
          <a:prstGeom prst="roundRect">
            <a:avLst/>
          </a:prstGeom>
          <a:ln w="12700">
            <a:solidFill>
              <a:srgbClr val="8600F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Реализация </a:t>
            </a:r>
            <a:r>
              <a:rPr lang="ru-RU" b="1" dirty="0"/>
              <a:t>ОП</a:t>
            </a:r>
          </a:p>
        </p:txBody>
      </p:sp>
      <p:sp>
        <p:nvSpPr>
          <p:cNvPr id="45" name="Прямоугольник: скругленные углы 19">
            <a:extLst>
              <a:ext uri="{FF2B5EF4-FFF2-40B4-BE49-F238E27FC236}">
                <a16:creationId xmlns:a16="http://schemas.microsoft.com/office/drawing/2014/main" id="{4A15E58F-674A-3B8F-F8A5-F27FDA6F6DB2}"/>
              </a:ext>
            </a:extLst>
          </p:cNvPr>
          <p:cNvSpPr/>
          <p:nvPr/>
        </p:nvSpPr>
        <p:spPr>
          <a:xfrm>
            <a:off x="4545042" y="2021711"/>
            <a:ext cx="1030316" cy="1139080"/>
          </a:xfrm>
          <a:prstGeom prst="roundRect">
            <a:avLst/>
          </a:prstGeom>
          <a:ln w="12700">
            <a:solidFill>
              <a:srgbClr val="8600F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  <a:p>
            <a:pPr algn="ctr"/>
            <a:r>
              <a:rPr lang="ru-RU" sz="1600" b="1" dirty="0" err="1"/>
              <a:t>Квал</a:t>
            </a:r>
            <a:r>
              <a:rPr lang="ru-RU" sz="1600" b="1" dirty="0"/>
              <a:t> 2</a:t>
            </a:r>
          </a:p>
          <a:p>
            <a:pPr algn="ctr"/>
            <a:r>
              <a:rPr lang="ru-RU" sz="1600" b="1" dirty="0" err="1"/>
              <a:t>Дополн</a:t>
            </a:r>
            <a:r>
              <a:rPr lang="ru-RU" sz="1600" b="1" dirty="0"/>
              <a:t>. </a:t>
            </a:r>
          </a:p>
          <a:p>
            <a:pPr algn="ctr"/>
            <a:endParaRPr lang="ru-RU" dirty="0"/>
          </a:p>
        </p:txBody>
      </p:sp>
      <p:sp>
        <p:nvSpPr>
          <p:cNvPr id="46" name="Прямоугольник: скругленные углы 19">
            <a:extLst>
              <a:ext uri="{FF2B5EF4-FFF2-40B4-BE49-F238E27FC236}">
                <a16:creationId xmlns:a16="http://schemas.microsoft.com/office/drawing/2014/main" id="{4A15E58F-674A-3B8F-F8A5-F27FDA6F6DB2}"/>
              </a:ext>
            </a:extLst>
          </p:cNvPr>
          <p:cNvSpPr/>
          <p:nvPr/>
        </p:nvSpPr>
        <p:spPr>
          <a:xfrm>
            <a:off x="5581983" y="2015083"/>
            <a:ext cx="1019004" cy="1139083"/>
          </a:xfrm>
          <a:prstGeom prst="roundRect">
            <a:avLst/>
          </a:prstGeom>
          <a:ln w="12700">
            <a:solidFill>
              <a:srgbClr val="8600F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  <a:p>
            <a:pPr algn="ctr"/>
            <a:r>
              <a:rPr lang="ru-RU" sz="1600" b="1" dirty="0" err="1"/>
              <a:t>Квал</a:t>
            </a:r>
            <a:r>
              <a:rPr lang="ru-RU" sz="1600" b="1" dirty="0"/>
              <a:t> 3</a:t>
            </a:r>
          </a:p>
          <a:p>
            <a:pPr algn="ctr"/>
            <a:r>
              <a:rPr lang="ru-RU" sz="1600" b="1" dirty="0" err="1"/>
              <a:t>Дополн</a:t>
            </a:r>
            <a:r>
              <a:rPr lang="ru-RU" sz="1600" b="1" dirty="0"/>
              <a:t>.</a:t>
            </a:r>
            <a:endParaRPr lang="ru-RU" sz="1600" dirty="0"/>
          </a:p>
          <a:p>
            <a:pPr algn="ctr"/>
            <a:endParaRPr lang="ru-RU" dirty="0"/>
          </a:p>
        </p:txBody>
      </p:sp>
      <p:sp>
        <p:nvSpPr>
          <p:cNvPr id="21" name="Стрелка вправо 4">
            <a:extLst>
              <a:ext uri="{FF2B5EF4-FFF2-40B4-BE49-F238E27FC236}">
                <a16:creationId xmlns:a16="http://schemas.microsoft.com/office/drawing/2014/main" id="{B1FB313D-A877-83A2-FF1E-E9BB25B8942C}"/>
              </a:ext>
            </a:extLst>
          </p:cNvPr>
          <p:cNvSpPr/>
          <p:nvPr/>
        </p:nvSpPr>
        <p:spPr>
          <a:xfrm>
            <a:off x="3027314" y="2524837"/>
            <a:ext cx="428364" cy="128568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19">
            <a:extLst>
              <a:ext uri="{FF2B5EF4-FFF2-40B4-BE49-F238E27FC236}">
                <a16:creationId xmlns:a16="http://schemas.microsoft.com/office/drawing/2014/main" id="{4A15E58F-674A-3B8F-F8A5-F27FDA6F6DB2}"/>
              </a:ext>
            </a:extLst>
          </p:cNvPr>
          <p:cNvSpPr/>
          <p:nvPr/>
        </p:nvSpPr>
        <p:spPr>
          <a:xfrm>
            <a:off x="6978704" y="2082810"/>
            <a:ext cx="1800866" cy="1048425"/>
          </a:xfrm>
          <a:prstGeom prst="roundRect">
            <a:avLst/>
          </a:prstGeom>
          <a:ln w="12700">
            <a:solidFill>
              <a:srgbClr val="8600F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  <a:p>
            <a:pPr algn="ctr"/>
            <a:r>
              <a:rPr lang="ru-RU" sz="1200" b="1" dirty="0"/>
              <a:t>Профессиональная </a:t>
            </a:r>
          </a:p>
          <a:p>
            <a:pPr algn="ctr"/>
            <a:r>
              <a:rPr lang="ru-RU" sz="1200" b="1" dirty="0"/>
              <a:t>деятельность</a:t>
            </a:r>
          </a:p>
          <a:p>
            <a:pPr algn="ctr"/>
            <a:r>
              <a:rPr lang="ru-RU" sz="1200" b="1" dirty="0"/>
              <a:t>выпускников</a:t>
            </a:r>
          </a:p>
          <a:p>
            <a:pPr algn="ctr"/>
            <a:r>
              <a:rPr lang="ru-RU" sz="1400" b="1" dirty="0"/>
              <a:t>Несколько  ОПД, ВПД</a:t>
            </a:r>
          </a:p>
          <a:p>
            <a:pPr algn="ctr"/>
            <a:endParaRPr lang="ru-RU" sz="1400" dirty="0"/>
          </a:p>
        </p:txBody>
      </p:sp>
      <p:sp>
        <p:nvSpPr>
          <p:cNvPr id="24" name="Стрелка вправо 4">
            <a:extLst>
              <a:ext uri="{FF2B5EF4-FFF2-40B4-BE49-F238E27FC236}">
                <a16:creationId xmlns:a16="http://schemas.microsoft.com/office/drawing/2014/main" id="{B1FB313D-A877-83A2-FF1E-E9BB25B8942C}"/>
              </a:ext>
            </a:extLst>
          </p:cNvPr>
          <p:cNvSpPr/>
          <p:nvPr/>
        </p:nvSpPr>
        <p:spPr>
          <a:xfrm>
            <a:off x="6612921" y="2523192"/>
            <a:ext cx="365783" cy="136839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083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25326"/>
            <a:ext cx="3635830" cy="2429022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РЕЗУЛЬТАТЫ РАБОТЫ ФУМО за 2024 год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CEDDDD1-D678-EB8D-3246-6541F970CE23}"/>
              </a:ext>
            </a:extLst>
          </p:cNvPr>
          <p:cNvSpPr/>
          <p:nvPr/>
        </p:nvSpPr>
        <p:spPr>
          <a:xfrm>
            <a:off x="260058" y="965899"/>
            <a:ext cx="8514825" cy="38711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9116" y="1181101"/>
            <a:ext cx="8321669" cy="3655964"/>
          </a:xfrm>
          <a:noFill/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  <a:buSzTx/>
            </a:pPr>
            <a:endParaRPr lang="ru-RU" altLang="ru-RU" sz="1000" dirty="0"/>
          </a:p>
          <a:p>
            <a:pPr>
              <a:spcBef>
                <a:spcPct val="0"/>
              </a:spcBef>
              <a:buSzTx/>
            </a:pPr>
            <a:r>
              <a:rPr lang="ru-RU" altLang="ru-RU" sz="2000" dirty="0">
                <a:latin typeface="+mn-lt"/>
              </a:rPr>
              <a:t>4. Проведена экспертиза качества учебных изданий (учебников, учебных пособий) – присвоение Грифа ФУМО по специальностям и направлениям подготовки в </a:t>
            </a:r>
            <a:r>
              <a:rPr lang="ru-RU" altLang="ru-RU" sz="2000">
                <a:latin typeface="+mn-lt"/>
              </a:rPr>
              <a:t>рамках УГСН 12.00.00.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2000">
                <a:latin typeface="+mn-lt"/>
              </a:rPr>
              <a:t> </a:t>
            </a:r>
            <a:r>
              <a:rPr lang="ru-RU" altLang="ru-RU" sz="2000" b="1" dirty="0">
                <a:latin typeface="+mn-lt"/>
              </a:rPr>
              <a:t>Присвоено 4 грифа ФУМО</a:t>
            </a:r>
            <a:r>
              <a:rPr lang="ru-RU" altLang="ru-RU" sz="1400" dirty="0">
                <a:latin typeface="+mn-lt"/>
              </a:rPr>
              <a:t>.</a:t>
            </a:r>
            <a:endParaRPr lang="ru-RU" altLang="ru-RU" sz="1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3623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202" y="1045813"/>
            <a:ext cx="4166073" cy="2620175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5. Члены ФУМО приняли участие в работе СПК в области прикладной электроники и приборостроения. Обсуждались вопросы по разработке нового ПС «Специалист по проектированию, сопровождению производства и эксплуатации биотехнических систем», актуализации ПС 29.004 «Специалист в области проектирования и сопровождения производства </a:t>
            </a:r>
            <a:r>
              <a:rPr lang="ru-RU" altLang="ru-RU" sz="1400" dirty="0" err="1">
                <a:latin typeface="+mn-lt"/>
              </a:rPr>
              <a:t>оптотехники</a:t>
            </a:r>
            <a:r>
              <a:rPr lang="ru-RU" altLang="ru-RU" sz="1400" dirty="0">
                <a:latin typeface="+mn-lt"/>
              </a:rPr>
              <a:t>, оптических, оптико-электронных приборов и комплексов», разработке новых профессиональных квалификаций, оценочных средств для НОК.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РЕЗУЛЬТАТЫ РАБОТЫ ФУМО за 2024 год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092B915-81EA-173F-2E17-B5934F5ACED2}"/>
              </a:ext>
            </a:extLst>
          </p:cNvPr>
          <p:cNvSpPr/>
          <p:nvPr/>
        </p:nvSpPr>
        <p:spPr>
          <a:xfrm>
            <a:off x="4787278" y="1568085"/>
            <a:ext cx="4160520" cy="34611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69599B93-0828-0659-DE93-204788A71056}"/>
              </a:ext>
            </a:extLst>
          </p:cNvPr>
          <p:cNvSpPr txBox="1">
            <a:spLocks/>
          </p:cNvSpPr>
          <p:nvPr/>
        </p:nvSpPr>
        <p:spPr>
          <a:xfrm>
            <a:off x="5029200" y="2175603"/>
            <a:ext cx="3805723" cy="23963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6. Члены ФУМО приняли участие в </a:t>
            </a:r>
            <a:r>
              <a:rPr lang="ru-RU" altLang="ru-RU" sz="1400" b="1" dirty="0">
                <a:latin typeface="+mn-lt"/>
              </a:rPr>
              <a:t>международной общественно-профессиональной  аккредитации образовательных программ</a:t>
            </a:r>
            <a:r>
              <a:rPr lang="ru-RU" altLang="ru-RU" sz="1400" dirty="0">
                <a:latin typeface="+mn-lt"/>
              </a:rPr>
              <a:t> российских и иностранных университетов.  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Май, октябрь, декабрь. 26 ОПОП (АИОР).</a:t>
            </a:r>
          </a:p>
          <a:p>
            <a:pPr algn="just">
              <a:spcBef>
                <a:spcPct val="0"/>
              </a:spcBef>
              <a:buSzTx/>
            </a:pPr>
            <a:endParaRPr lang="ru-RU" altLang="ru-RU" sz="1400" dirty="0"/>
          </a:p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7. Регулярно в течении года члены ФУМО вели интерактивное взаимодействие, получали консультации и разъяснения со стороны ФУМО по разработке и реализации ОПОП.</a:t>
            </a:r>
          </a:p>
        </p:txBody>
      </p:sp>
    </p:spTree>
    <p:extLst>
      <p:ext uri="{BB962C8B-B14F-4D97-AF65-F5344CB8AC3E}">
        <p14:creationId xmlns:p14="http://schemas.microsoft.com/office/powerpoint/2010/main" val="935305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РЕЗУЛЬТАТЫ РАБОТЫ ФУМО за 2024 год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089966"/>
            <a:ext cx="3730239" cy="2335026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8. Под эгидой ФУМО в апреле </a:t>
            </a:r>
            <a:r>
              <a:rPr lang="en-US" altLang="ru-RU" sz="1400" dirty="0">
                <a:latin typeface="+mn-lt"/>
              </a:rPr>
              <a:t>202</a:t>
            </a:r>
            <a:r>
              <a:rPr lang="ru-RU" altLang="ru-RU" sz="1400" dirty="0">
                <a:latin typeface="+mn-lt"/>
              </a:rPr>
              <a:t>4 года проведена  </a:t>
            </a:r>
            <a:r>
              <a:rPr lang="en-US" altLang="ru-RU" sz="1400" b="1" dirty="0">
                <a:latin typeface="+mn-lt"/>
              </a:rPr>
              <a:t>XIX </a:t>
            </a:r>
            <a:r>
              <a:rPr lang="ru-RU" altLang="ru-RU" sz="1400" b="1" dirty="0">
                <a:latin typeface="+mn-lt"/>
              </a:rPr>
              <a:t>Всероссийская студенческая олимпиада «Приборостроение-2024» </a:t>
            </a:r>
            <a:r>
              <a:rPr lang="ru-RU" altLang="ru-RU" sz="1400" dirty="0">
                <a:latin typeface="+mn-lt"/>
              </a:rPr>
              <a:t>на базе РГУ нефти и газа им. Н.М. Губкина (организатор - </a:t>
            </a:r>
            <a:r>
              <a:rPr lang="ru-RU" altLang="ru-RU" sz="1400" b="1" dirty="0">
                <a:latin typeface="+mn-lt"/>
              </a:rPr>
              <a:t>проф. </a:t>
            </a:r>
            <a:r>
              <a:rPr lang="ru-RU" altLang="ru-RU" sz="1400" b="1" dirty="0" err="1">
                <a:latin typeface="+mn-lt"/>
              </a:rPr>
              <a:t>Щепетов</a:t>
            </a:r>
            <a:r>
              <a:rPr lang="ru-RU" altLang="ru-RU" sz="1400" b="1" dirty="0">
                <a:latin typeface="+mn-lt"/>
              </a:rPr>
              <a:t> А.Г</a:t>
            </a:r>
            <a:r>
              <a:rPr lang="ru-RU" altLang="ru-RU" sz="1400" dirty="0">
                <a:latin typeface="+mn-lt"/>
              </a:rPr>
              <a:t>.), проходившей в 2 тура (отборочный, зачетный) в дистанционном формате, с участием 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109 студентов из 10 вузов и 8 городов России. Определены победители в личном и командном зачете. Отчет размещен на сайте </a:t>
            </a:r>
            <a:r>
              <a:rPr lang="en-US" altLang="ru-RU" sz="1400" dirty="0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https://priborolymp.gubkin.ru/</a:t>
            </a:r>
            <a:endParaRPr lang="ru-RU" altLang="ru-RU" sz="1400" dirty="0">
              <a:latin typeface="+mn-lt"/>
            </a:endParaRPr>
          </a:p>
          <a:p>
            <a:pPr algn="just">
              <a:spcBef>
                <a:spcPct val="0"/>
              </a:spcBef>
              <a:buSzTx/>
            </a:pPr>
            <a:endParaRPr lang="ru-RU" altLang="ru-RU" sz="1400" dirty="0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179BB4E5-AB66-0974-B592-9F46039F0C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7962" y="2283069"/>
            <a:ext cx="3768352" cy="2429022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9. В сентябре–декабре 2024 года ФУМО организован и </a:t>
            </a:r>
            <a:r>
              <a:rPr lang="ru-RU" altLang="ru-RU" sz="1400" b="1" dirty="0">
                <a:latin typeface="+mn-lt"/>
              </a:rPr>
              <a:t>проводится «Всероссийский конкурс ВКР специалистов, бакалавров, магистров по УГСН 12.00.00».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Общее число выпускников, принимающих участие в конкурсе составило 123 человека 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(77 бакалавров, 43 магистров и 3 специалиста) из 36 вузов и 24 городов России. Задействовано 104 эксперта.</a:t>
            </a:r>
          </a:p>
          <a:p>
            <a:pPr algn="just"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Окончательное подведение итогов конкурса 18 декабря 2024 года.</a:t>
            </a:r>
          </a:p>
        </p:txBody>
      </p:sp>
    </p:spTree>
    <p:extLst>
      <p:ext uri="{BB962C8B-B14F-4D97-AF65-F5344CB8AC3E}">
        <p14:creationId xmlns:p14="http://schemas.microsoft.com/office/powerpoint/2010/main" val="2194475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522691" y="3908562"/>
            <a:ext cx="2058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pl-PL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ifmo.ru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shekhonin@itmo.ru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7354</TotalTime>
  <Words>820</Words>
  <Application>Microsoft Office PowerPoint</Application>
  <PresentationFormat>Экран (16:9)</PresentationFormat>
  <Paragraphs>76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Результаты работы ФУМО 12.00.00 Фотоника, приборостроение, оптические и биотехнические системы и технологии за 2024 год</vt:lpstr>
      <vt:lpstr>РЕУЛЬТАТЫ РАБОТЫ ФУМО за 2024 год </vt:lpstr>
      <vt:lpstr>РЕЗУЛЬТАТЫ РАБОТЫ ФУМО за 2024 год </vt:lpstr>
      <vt:lpstr>РЕЗУЛЬТАТЫ РАБОТЫ ФУМО за 2024 год </vt:lpstr>
      <vt:lpstr>Модель одновременного получения обучающимися нескольких квалификаций при реализации ОП ВО в соответствии с ФГОС 4 (ОС) и на основе ПС </vt:lpstr>
      <vt:lpstr>РЕЗУЛЬТАТЫ РАБОТЫ ФУМО за 2024 год </vt:lpstr>
      <vt:lpstr>РЕЗУЛЬТАТЫ РАБОТЫ ФУМО за 2024 год </vt:lpstr>
      <vt:lpstr>РЕЗУЛЬТАТЫ РАБОТЫ ФУМО за 2024 год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Notebook</cp:lastModifiedBy>
  <cp:revision>200</cp:revision>
  <dcterms:created xsi:type="dcterms:W3CDTF">2014-06-27T12:30:22Z</dcterms:created>
  <dcterms:modified xsi:type="dcterms:W3CDTF">2024-12-05T06:05:23Z</dcterms:modified>
</cp:coreProperties>
</file>