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notesMasterIdLst>
    <p:notesMasterId r:id="rId8"/>
  </p:notesMasterIdLst>
  <p:handoutMasterIdLst>
    <p:handoutMasterId r:id="rId9"/>
  </p:handoutMasterIdLst>
  <p:sldIdLst>
    <p:sldId id="265" r:id="rId2"/>
    <p:sldId id="322" r:id="rId3"/>
    <p:sldId id="332" r:id="rId4"/>
    <p:sldId id="333" r:id="rId5"/>
    <p:sldId id="334" r:id="rId6"/>
    <p:sldId id="263" r:id="rId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95315-6059-63B0-9BE8-AAFD11894995}" name="Елена Иванченко" initials="ЕИ" userId="7f7d7db965285a9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летов" initials="С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72" autoAdjust="0"/>
  </p:normalViewPr>
  <p:slideViewPr>
    <p:cSldViewPr snapToGrid="0" snapToObjects="1" showGuides="1">
      <p:cViewPr varScale="1">
        <p:scale>
          <a:sx n="67" d="100"/>
          <a:sy n="67" d="100"/>
        </p:scale>
        <p:origin x="461" y="58"/>
      </p:cViewPr>
      <p:guideLst>
        <p:guide orient="horz" pos="1611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8/10/relationships/authors" Target="authors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83B35-4D64-24CD-46E0-32E9FC276C40}"/>
              </a:ext>
            </a:extLst>
          </p:cNvPr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EFD47-67FA-CC9C-A247-DDA306E69DC7}"/>
              </a:ext>
            </a:extLst>
          </p:cNvPr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4B261-5474-8217-1C1F-DF8DF956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A92729-C745-7CCF-6847-2DF14BA7138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0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0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997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92703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311027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нал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4">
            <a:extLst>
              <a:ext uri="{FF2B5EF4-FFF2-40B4-BE49-F238E27FC236}">
                <a16:creationId xmlns:a16="http://schemas.microsoft.com/office/drawing/2014/main" id="{164235EB-093A-2BDE-8127-460B61C5B6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6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конец списка.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D6E8F6-2854-A3A1-FCCA-4BC7B8C564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4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93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73632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528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:a16="http://schemas.microsoft.com/office/drawing/2014/main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5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84253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4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0971587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143" y="949330"/>
            <a:ext cx="2895600" cy="3895724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427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818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352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2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:p14="http://schemas.microsoft.com/office/powerpoint/2010/main" val="43947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403455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1893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99336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5408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D3E97-5D7A-1D29-BA55-742D76C1C8C4}"/>
              </a:ext>
            </a:extLst>
          </p:cNvPr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2" r:id="rId2"/>
    <p:sldLayoutId id="2147483885" r:id="rId3"/>
    <p:sldLayoutId id="2147483877" r:id="rId4"/>
    <p:sldLayoutId id="2147483891" r:id="rId5"/>
    <p:sldLayoutId id="2147483883" r:id="rId6"/>
    <p:sldLayoutId id="2147483873" r:id="rId7"/>
    <p:sldLayoutId id="2147483888" r:id="rId8"/>
    <p:sldLayoutId id="2147483892" r:id="rId9"/>
    <p:sldLayoutId id="2147483874" r:id="rId10"/>
    <p:sldLayoutId id="2147483886" r:id="rId11"/>
    <p:sldLayoutId id="2147483889" r:id="rId12"/>
    <p:sldLayoutId id="2147483893" r:id="rId13"/>
    <p:sldLayoutId id="2147483879" r:id="rId14"/>
    <p:sldLayoutId id="2147483887" r:id="rId15"/>
    <p:sldLayoutId id="2147483890" r:id="rId16"/>
    <p:sldLayoutId id="2147483880" r:id="rId17"/>
    <p:sldLayoutId id="2147483894" r:id="rId18"/>
    <p:sldLayoutId id="2147483875" r:id="rId19"/>
    <p:sldLayoutId id="2147483881" r:id="rId20"/>
    <p:sldLayoutId id="2147483882" r:id="rId21"/>
    <p:sldLayoutId id="2147483706" r:id="rId2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182880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priborolymp.gubkin.ru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mo.ru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31520" y="2442525"/>
            <a:ext cx="7726680" cy="70485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Итоги работы ФУМО 12.00.00 Фотоника, приборостроение, оптические и биотехнические системы и технологии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за 2022 год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79574D-A0CF-05EC-D3BF-089CE7EDB988}"/>
              </a:ext>
            </a:extLst>
          </p:cNvPr>
          <p:cNvSpPr txBox="1"/>
          <p:nvPr/>
        </p:nvSpPr>
        <p:spPr>
          <a:xfrm>
            <a:off x="1954530" y="3757345"/>
            <a:ext cx="5006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Председатель ФУМО 12.00.00 </a:t>
            </a:r>
            <a:r>
              <a:rPr lang="ru-RU" sz="1800" dirty="0" err="1">
                <a:solidFill>
                  <a:schemeClr val="bg1"/>
                </a:solidFill>
              </a:rPr>
              <a:t>Шехонин</a:t>
            </a:r>
            <a:r>
              <a:rPr lang="ru-RU" sz="1800" dirty="0">
                <a:solidFill>
                  <a:schemeClr val="bg1"/>
                </a:solidFill>
              </a:rPr>
              <a:t> А.А. 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shekhonin@itmo.ru</a:t>
            </a: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FEE4A0BD-A242-B8F7-31A1-30F627940AD7}"/>
              </a:ext>
            </a:extLst>
          </p:cNvPr>
          <p:cNvSpPr txBox="1">
            <a:spLocks/>
          </p:cNvSpPr>
          <p:nvPr/>
        </p:nvSpPr>
        <p:spPr>
          <a:xfrm>
            <a:off x="1195137" y="4589387"/>
            <a:ext cx="6577263" cy="42425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>
                <a:solidFill>
                  <a:schemeClr val="bg1"/>
                </a:solidFill>
              </a:rPr>
              <a:t>Санкт-Петербург, 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2022 год</a:t>
            </a: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59C3AC6-6CD1-C215-A3EB-1B669F185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1068558"/>
            <a:ext cx="3635830" cy="242902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just">
              <a:spcBef>
                <a:spcPct val="0"/>
              </a:spcBef>
              <a:buSzTx/>
            </a:pPr>
            <a:r>
              <a:rPr lang="ru-RU" altLang="ru-RU" sz="1400" b="1" dirty="0">
                <a:latin typeface="+mn-lt"/>
              </a:rPr>
              <a:t>1. </a:t>
            </a:r>
            <a:r>
              <a:rPr lang="ru-RU" altLang="ru-RU" sz="1400" dirty="0">
                <a:latin typeface="+mn-lt"/>
              </a:rPr>
              <a:t>В составе РГ при ЭАЦ члены ФУМО приняли участие в разработке механизмов реализации образовательных программ с возможным получением нескольких квалификаций. Разработаны методические рекомендации вузам ФУМО по разработке ЛНА, регламентирующего порядок получения обучающимися нескольких квалификаций при реализации образовательных программ на основе профессиональных стандартов.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683ECEF-C126-4F4F-2B77-7FC63C7D7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ОСНОВНЫЕ ИТОГИ РАБОТЫ ФУМО за 2022 год 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CEDDDD1-D678-EB8D-3246-6541F970CE23}"/>
              </a:ext>
            </a:extLst>
          </p:cNvPr>
          <p:cNvSpPr/>
          <p:nvPr/>
        </p:nvSpPr>
        <p:spPr>
          <a:xfrm>
            <a:off x="4769936" y="1947041"/>
            <a:ext cx="4160520" cy="29965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07358EA-8600-ADBA-52DF-6AC12A92CA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51876" y="2042178"/>
            <a:ext cx="3749224" cy="2794887"/>
          </a:xfrm>
          <a:noFill/>
        </p:spPr>
        <p:txBody>
          <a:bodyPr>
            <a:noAutofit/>
          </a:bodyPr>
          <a:lstStyle/>
          <a:p>
            <a:r>
              <a:rPr lang="ru-RU" altLang="ru-RU" sz="1400" b="1" dirty="0">
                <a:latin typeface="+mn-lt"/>
              </a:rPr>
              <a:t>2. </a:t>
            </a:r>
            <a:r>
              <a:rPr lang="ru-RU" altLang="ru-RU" sz="1400" dirty="0">
                <a:latin typeface="+mn-lt"/>
              </a:rPr>
              <a:t>Члены ФУМО приняли участие в предварительном обсуждении нового перечня специальностей и направлений подготовки высшего образования (УГСН – Электроника, фотоника, приборостроение и связь), утвержденного приказом Минобрнауки РФ от 01 февраля 2022 года №89, в части оценки достаточности специальностей по УГСН. Признана необходимость обсуждения с Минобрнауки РФ вопроса о возможности открытия специальности приборостроительного и биотехнического профиля.</a:t>
            </a:r>
          </a:p>
        </p:txBody>
      </p:sp>
    </p:spTree>
    <p:extLst>
      <p:ext uri="{BB962C8B-B14F-4D97-AF65-F5344CB8AC3E}">
        <p14:creationId xmlns:p14="http://schemas.microsoft.com/office/powerpoint/2010/main" val="1043540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59C3AC6-6CD1-C215-A3EB-1B669F185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1038078"/>
            <a:ext cx="3635830" cy="252808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just">
              <a:spcBef>
                <a:spcPct val="0"/>
              </a:spcBef>
              <a:buSzTx/>
            </a:pPr>
            <a:r>
              <a:rPr lang="ru-RU" altLang="ru-RU" sz="1400" b="1" dirty="0">
                <a:latin typeface="+mn-lt"/>
              </a:rPr>
              <a:t>3. </a:t>
            </a:r>
            <a:r>
              <a:rPr lang="ru-RU" altLang="ru-RU" sz="1400" dirty="0">
                <a:latin typeface="+mn-lt"/>
              </a:rPr>
              <a:t>Регулярно в течении года члены ФУМО вели интерактивное взаимодействие, получали консультации и разъяснения со стороны ФУМО по разработке и реализации ОПОП.</a:t>
            </a:r>
          </a:p>
          <a:p>
            <a:pPr algn="just">
              <a:spcBef>
                <a:spcPct val="0"/>
              </a:spcBef>
              <a:buSzTx/>
            </a:pPr>
            <a:endParaRPr lang="ru-RU" altLang="ru-RU" sz="1000" dirty="0">
              <a:latin typeface="+mn-lt"/>
            </a:endParaRPr>
          </a:p>
          <a:p>
            <a:pPr>
              <a:spcBef>
                <a:spcPct val="0"/>
              </a:spcBef>
              <a:buSzTx/>
            </a:pPr>
            <a:r>
              <a:rPr lang="ru-RU" altLang="ru-RU" sz="1400" b="1" dirty="0">
                <a:latin typeface="+mn-lt"/>
              </a:rPr>
              <a:t>4. </a:t>
            </a:r>
            <a:r>
              <a:rPr lang="ru-RU" altLang="ru-RU" sz="1400" dirty="0">
                <a:latin typeface="+mn-lt"/>
              </a:rPr>
              <a:t>Проведена экспертиза качества учебных изданий (учебников, учебных пособий) – присвоение Грифа ФУМО по специальностям и направлениям подготовки в рамках УГСН 12.00.00.</a:t>
            </a:r>
          </a:p>
          <a:p>
            <a:pPr>
              <a:spcBef>
                <a:spcPct val="0"/>
              </a:spcBef>
              <a:buSzTx/>
            </a:pPr>
            <a:r>
              <a:rPr lang="ru-RU" altLang="ru-RU" sz="1400" dirty="0">
                <a:latin typeface="+mn-lt"/>
              </a:rPr>
              <a:t>Присвоено </a:t>
            </a:r>
            <a:r>
              <a:rPr lang="ru-RU" altLang="ru-RU" sz="1400" dirty="0" smtClean="0">
                <a:latin typeface="+mn-lt"/>
              </a:rPr>
              <a:t> 6 грифов ФУМО</a:t>
            </a:r>
            <a:r>
              <a:rPr lang="ru-RU" altLang="ru-RU" sz="1400" dirty="0">
                <a:latin typeface="+mn-lt"/>
              </a:rPr>
              <a:t>.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683ECEF-C126-4F4F-2B77-7FC63C7D7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ОСНОВНЫЕ ИТОГИ РАБОТЫ ФУМО за 2022 год 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C092B915-81EA-173F-2E17-B5934F5ACED2}"/>
              </a:ext>
            </a:extLst>
          </p:cNvPr>
          <p:cNvSpPr/>
          <p:nvPr/>
        </p:nvSpPr>
        <p:spPr>
          <a:xfrm>
            <a:off x="4787278" y="1568085"/>
            <a:ext cx="4160520" cy="34611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1">
            <a:extLst>
              <a:ext uri="{FF2B5EF4-FFF2-40B4-BE49-F238E27FC236}">
                <a16:creationId xmlns:a16="http://schemas.microsoft.com/office/drawing/2014/main" id="{69599B93-0828-0659-DE93-204788A71056}"/>
              </a:ext>
            </a:extLst>
          </p:cNvPr>
          <p:cNvSpPr txBox="1">
            <a:spLocks/>
          </p:cNvSpPr>
          <p:nvPr/>
        </p:nvSpPr>
        <p:spPr>
          <a:xfrm>
            <a:off x="5049623" y="1743806"/>
            <a:ext cx="3635830" cy="311013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  <a:buSzTx/>
            </a:pPr>
            <a:r>
              <a:rPr lang="ru-RU" altLang="ru-RU" sz="1400" b="1" dirty="0">
                <a:latin typeface="+mn-lt"/>
              </a:rPr>
              <a:t>5. </a:t>
            </a:r>
            <a:r>
              <a:rPr lang="ru-RU" altLang="ru-RU" sz="1400" dirty="0">
                <a:latin typeface="+mn-lt"/>
              </a:rPr>
              <a:t>Члены ФУМО приняли участие в работе СПК в области прикладной электроники и приборостроения (</a:t>
            </a:r>
            <a:r>
              <a:rPr lang="ru-RU" altLang="ru-RU" sz="1400" dirty="0" err="1">
                <a:latin typeface="+mn-lt"/>
              </a:rPr>
              <a:t>ПЭиП</a:t>
            </a:r>
            <a:r>
              <a:rPr lang="ru-RU" altLang="ru-RU" sz="1400" dirty="0">
                <a:latin typeface="+mn-lt"/>
              </a:rPr>
              <a:t>). Обсуждались вопросы по разработке нового ПС «Специалист по проектированию, сопровождению производства и эксплуатации биотехнических систем», актуализации ПС 29.004 «Специалист в области проектирования и сопровождения производства </a:t>
            </a:r>
            <a:r>
              <a:rPr lang="ru-RU" altLang="ru-RU" sz="1400" dirty="0" err="1">
                <a:latin typeface="+mn-lt"/>
              </a:rPr>
              <a:t>оптотехники</a:t>
            </a:r>
            <a:r>
              <a:rPr lang="ru-RU" altLang="ru-RU" sz="1400" dirty="0">
                <a:latin typeface="+mn-lt"/>
              </a:rPr>
              <a:t>, оптических, оптико-электронных приборов и комплексов», разработке новых профессиональных квалификаций, оценочных средств для НОК.</a:t>
            </a:r>
          </a:p>
          <a:p>
            <a:pPr algn="just">
              <a:spcBef>
                <a:spcPct val="0"/>
              </a:spcBef>
              <a:buSzTx/>
            </a:pPr>
            <a:endParaRPr lang="ru-RU" altLang="ru-RU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5305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683ECEF-C126-4F4F-2B77-7FC63C7D7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ОСНОВНЫЕ ИТОГИ РАБОТЫ ФУМО за 2022 год 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07358EA-8600-ADBA-52DF-6AC12A92CA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112520"/>
            <a:ext cx="3739968" cy="2065020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spcBef>
                <a:spcPct val="0"/>
              </a:spcBef>
              <a:buSzTx/>
            </a:pPr>
            <a:r>
              <a:rPr lang="ru-RU" altLang="ru-RU" sz="1400" b="1" dirty="0">
                <a:latin typeface="+mn-lt"/>
              </a:rPr>
              <a:t>6. </a:t>
            </a:r>
            <a:r>
              <a:rPr lang="ru-RU" altLang="ru-RU" sz="1400" dirty="0">
                <a:latin typeface="+mn-lt"/>
              </a:rPr>
              <a:t>Члены ФУМО приняли участие в профессионально-общественной аккредитации образовательных программ, в том числе международных, в рамках АИОР.</a:t>
            </a:r>
          </a:p>
          <a:p>
            <a:pPr>
              <a:spcBef>
                <a:spcPct val="0"/>
              </a:spcBef>
              <a:buSzTx/>
            </a:pPr>
            <a:r>
              <a:rPr lang="ru-RU" altLang="ru-RU" sz="1400" dirty="0">
                <a:latin typeface="+mn-lt"/>
              </a:rPr>
              <a:t>Аккредитовано за год – 21 ОП из 6 стран. </a:t>
            </a:r>
          </a:p>
          <a:p>
            <a:endParaRPr lang="ru-RU" altLang="ru-RU" sz="1350" dirty="0">
              <a:latin typeface="+mn-lt"/>
            </a:endParaRPr>
          </a:p>
        </p:txBody>
      </p:sp>
      <p:sp>
        <p:nvSpPr>
          <p:cNvPr id="10" name="Текст 1">
            <a:extLst>
              <a:ext uri="{FF2B5EF4-FFF2-40B4-BE49-F238E27FC236}">
                <a16:creationId xmlns:a16="http://schemas.microsoft.com/office/drawing/2014/main" id="{179BB4E5-AB66-0974-B592-9F46039F0C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50970" y="2283069"/>
            <a:ext cx="3635830" cy="242902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just">
              <a:spcBef>
                <a:spcPct val="0"/>
              </a:spcBef>
              <a:buSzTx/>
            </a:pPr>
            <a:r>
              <a:rPr lang="ru-RU" altLang="ru-RU" sz="1400" b="1" dirty="0">
                <a:latin typeface="+mn-lt"/>
              </a:rPr>
              <a:t>7. </a:t>
            </a:r>
            <a:r>
              <a:rPr lang="ru-RU" altLang="ru-RU" sz="1400" dirty="0">
                <a:latin typeface="+mn-lt"/>
              </a:rPr>
              <a:t>Члены ФУМО приняли участие в работе серии вебинаров, мероприятий, организованным МГУПП в течении года по актуальным вопросам развития высшего образования, апробации аккредитационных показателей, оценки качества, практической </a:t>
            </a:r>
            <a:r>
              <a:rPr lang="ru-RU" altLang="ru-RU" sz="1400" dirty="0" smtClean="0">
                <a:latin typeface="+mn-lt"/>
              </a:rPr>
              <a:t>подготовки, реализации ОП с несколькими квалификациями  </a:t>
            </a:r>
            <a:r>
              <a:rPr lang="ru-RU" altLang="ru-RU" sz="1400" dirty="0">
                <a:latin typeface="+mn-lt"/>
              </a:rPr>
              <a:t>и др.</a:t>
            </a:r>
          </a:p>
        </p:txBody>
      </p:sp>
    </p:spTree>
    <p:extLst>
      <p:ext uri="{BB962C8B-B14F-4D97-AF65-F5344CB8AC3E}">
        <p14:creationId xmlns:p14="http://schemas.microsoft.com/office/powerpoint/2010/main" val="2194475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683ECEF-C126-4F4F-2B77-7FC63C7D7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ОСНОВНЫЕ ИТОГИ РАБОТЫ ФУМО за 2022 год 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07358EA-8600-ADBA-52DF-6AC12A92CA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139188"/>
            <a:ext cx="3709488" cy="236982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just">
              <a:spcBef>
                <a:spcPct val="0"/>
              </a:spcBef>
              <a:buSzTx/>
            </a:pPr>
            <a:r>
              <a:rPr lang="ru-RU" altLang="ru-RU" sz="1400" b="1" dirty="0">
                <a:latin typeface="+mn-lt"/>
              </a:rPr>
              <a:t>8. </a:t>
            </a:r>
            <a:r>
              <a:rPr lang="ru-RU" altLang="ru-RU" sz="1400" dirty="0">
                <a:latin typeface="+mn-lt"/>
              </a:rPr>
              <a:t>Под эгидой ФУМО в апреле </a:t>
            </a:r>
            <a:r>
              <a:rPr lang="en-US" altLang="ru-RU" sz="1400" dirty="0">
                <a:latin typeface="+mn-lt"/>
              </a:rPr>
              <a:t>2022</a:t>
            </a:r>
            <a:r>
              <a:rPr lang="ru-RU" altLang="ru-RU" sz="1400" dirty="0">
                <a:latin typeface="+mn-lt"/>
              </a:rPr>
              <a:t> года проведена  Всероссийская студенческая олимпиада «Приборостроение-2022» на базе РГУ нефти и газа им. Н.М. Губкина, </a:t>
            </a:r>
            <a:r>
              <a:rPr lang="ru-RU" altLang="ru-RU" sz="1400" dirty="0" smtClean="0">
                <a:latin typeface="+mn-lt"/>
              </a:rPr>
              <a:t>(проф. </a:t>
            </a:r>
            <a:r>
              <a:rPr lang="ru-RU" altLang="ru-RU" sz="1400" dirty="0" err="1" smtClean="0">
                <a:latin typeface="+mn-lt"/>
              </a:rPr>
              <a:t>Щепетов</a:t>
            </a:r>
            <a:r>
              <a:rPr lang="ru-RU" altLang="ru-RU" sz="1400" dirty="0" smtClean="0">
                <a:latin typeface="+mn-lt"/>
              </a:rPr>
              <a:t> А.Г.) проходившей </a:t>
            </a:r>
            <a:r>
              <a:rPr lang="ru-RU" altLang="ru-RU" sz="1400" dirty="0">
                <a:latin typeface="+mn-lt"/>
              </a:rPr>
              <a:t>в 2 тура (отборочный, зачетный) в дистанционном формате, с участием 120 студентов из 15 вузов и 8 городов России. Определены победители в личном и командном зачете. Отчет размещен на сайте </a:t>
            </a:r>
            <a:r>
              <a:rPr lang="en-US" altLang="ru-RU" sz="1400" dirty="0">
                <a:solidFill>
                  <a:srgbClr val="0070C0"/>
                </a:solidFill>
                <a:latin typeface="+mn-lt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https://priborolymp.gubkin.ru/</a:t>
            </a:r>
            <a:endParaRPr lang="ru-RU" altLang="ru-RU" sz="1400" dirty="0">
              <a:solidFill>
                <a:srgbClr val="0070C0"/>
              </a:solidFill>
              <a:latin typeface="+mn-lt"/>
            </a:endParaRPr>
          </a:p>
          <a:p>
            <a:endParaRPr lang="ru-RU" altLang="ru-RU" sz="1350" dirty="0">
              <a:latin typeface="+mn-lt"/>
            </a:endParaRPr>
          </a:p>
        </p:txBody>
      </p:sp>
      <p:sp>
        <p:nvSpPr>
          <p:cNvPr id="7" name="Текст 1">
            <a:extLst>
              <a:ext uri="{FF2B5EF4-FFF2-40B4-BE49-F238E27FC236}">
                <a16:creationId xmlns:a16="http://schemas.microsoft.com/office/drawing/2014/main" id="{4BB5B77D-FCD9-66E7-461D-38B54EE50D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77314" y="2283069"/>
            <a:ext cx="3635830" cy="242902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just">
              <a:spcBef>
                <a:spcPct val="0"/>
              </a:spcBef>
              <a:buSzTx/>
            </a:pPr>
            <a:r>
              <a:rPr lang="ru-RU" altLang="ru-RU" sz="1400" b="1" dirty="0">
                <a:latin typeface="+mn-lt"/>
              </a:rPr>
              <a:t>9. </a:t>
            </a:r>
            <a:r>
              <a:rPr lang="ru-RU" altLang="ru-RU" sz="1400" dirty="0">
                <a:latin typeface="+mn-lt"/>
              </a:rPr>
              <a:t>В октябре–декабре 2022 года ФУМО организован и проводится «Всероссийский конкурс ВКР специалистов, бакалавров, магистров по УГСН 12.00.00».</a:t>
            </a:r>
          </a:p>
          <a:p>
            <a:pPr algn="just">
              <a:spcBef>
                <a:spcPct val="0"/>
              </a:spcBef>
              <a:buSzTx/>
            </a:pPr>
            <a:r>
              <a:rPr lang="ru-RU" altLang="ru-RU" sz="1400" dirty="0">
                <a:latin typeface="+mn-lt"/>
              </a:rPr>
              <a:t>Общее число выпускников, принимающих участие в конкурсе составило  </a:t>
            </a:r>
            <a:r>
              <a:rPr lang="en-US" altLang="ru-RU" sz="1400" dirty="0">
                <a:latin typeface="+mn-lt"/>
              </a:rPr>
              <a:t>6</a:t>
            </a:r>
            <a:r>
              <a:rPr lang="ru-RU" altLang="ru-RU" sz="1400" dirty="0">
                <a:latin typeface="+mn-lt"/>
              </a:rPr>
              <a:t>6 человек  (</a:t>
            </a:r>
            <a:r>
              <a:rPr lang="en-US" altLang="ru-RU" sz="1400" dirty="0">
                <a:latin typeface="+mn-lt"/>
              </a:rPr>
              <a:t>3</a:t>
            </a:r>
            <a:r>
              <a:rPr lang="ru-RU" altLang="ru-RU" sz="1400" dirty="0">
                <a:latin typeface="+mn-lt"/>
              </a:rPr>
              <a:t>7 бакалавров, </a:t>
            </a:r>
            <a:r>
              <a:rPr lang="en-US" altLang="ru-RU" sz="1400" dirty="0">
                <a:latin typeface="+mn-lt"/>
              </a:rPr>
              <a:t>2</a:t>
            </a:r>
            <a:r>
              <a:rPr lang="ru-RU" altLang="ru-RU" sz="1400" dirty="0">
                <a:latin typeface="+mn-lt"/>
              </a:rPr>
              <a:t>6 магистров и 3 специалиста) из </a:t>
            </a:r>
            <a:r>
              <a:rPr lang="en-US" altLang="ru-RU" sz="1400" dirty="0">
                <a:latin typeface="+mn-lt"/>
              </a:rPr>
              <a:t>2</a:t>
            </a:r>
            <a:r>
              <a:rPr lang="ru-RU" altLang="ru-RU" sz="1400" dirty="0">
                <a:latin typeface="+mn-lt"/>
              </a:rPr>
              <a:t>2 вуза и 16 городов России. Задействовано 61 эксперт.</a:t>
            </a:r>
          </a:p>
          <a:p>
            <a:pPr algn="just">
              <a:spcBef>
                <a:spcPct val="0"/>
              </a:spcBef>
              <a:buSzTx/>
            </a:pPr>
            <a:r>
              <a:rPr lang="ru-RU" altLang="ru-RU" sz="1400" dirty="0">
                <a:latin typeface="+mn-lt"/>
              </a:rPr>
              <a:t>Окончательное подведение итогов конкурса 17 декабря 2022 года.</a:t>
            </a:r>
          </a:p>
          <a:p>
            <a:pPr algn="just">
              <a:spcBef>
                <a:spcPct val="0"/>
              </a:spcBef>
              <a:buSzTx/>
            </a:pPr>
            <a:endParaRPr lang="ru-RU" altLang="ru-RU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7112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1813"/>
            <a:ext cx="8229600" cy="620712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Спасибо</a:t>
            </a:r>
            <a:br>
              <a:rPr lang="ru-RU" sz="4400" dirty="0"/>
            </a:br>
            <a:r>
              <a:rPr lang="ru-RU" sz="4400" dirty="0"/>
              <a:t>за внимание!</a:t>
            </a:r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445834-34CB-F6E2-51BC-F26A92C144A1}"/>
              </a:ext>
            </a:extLst>
          </p:cNvPr>
          <p:cNvSpPr txBox="1"/>
          <p:nvPr/>
        </p:nvSpPr>
        <p:spPr>
          <a:xfrm>
            <a:off x="6522691" y="3908562"/>
            <a:ext cx="2058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pl-PL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ifmo.ru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shekhonin@itmo.ru</a:t>
            </a:r>
          </a:p>
        </p:txBody>
      </p:sp>
    </p:spTree>
    <p:extLst>
      <p:ext uri="{BB962C8B-B14F-4D97-AF65-F5344CB8AC3E}">
        <p14:creationId xmlns:p14="http://schemas.microsoft.com/office/powerpoint/2010/main" val="18649425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4DAE9245-FD5C-48A3-9F61-0C8FFBFAE07A}" vid="{20E0B42B-372D-46F0-B56F-89DFAD950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5445</TotalTime>
  <Words>509</Words>
  <Application>Microsoft Office PowerPoint</Application>
  <PresentationFormat>Экран (16:9)</PresentationFormat>
  <Paragraphs>26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ALS Gorizont Bold Expanded</vt:lpstr>
      <vt:lpstr>Arial</vt:lpstr>
      <vt:lpstr>Calibri</vt:lpstr>
      <vt:lpstr>Golos Text</vt:lpstr>
      <vt:lpstr>Golos Text DemiBold</vt:lpstr>
      <vt:lpstr>Тема1</vt:lpstr>
      <vt:lpstr>Итоги работы ФУМО 12.00.00 Фотоника, приборостроение, оптические и биотехнические системы и технологии за 2022 год</vt:lpstr>
      <vt:lpstr>ОСНОВНЫЕ ИТОГИ РАБОТЫ ФУМО за 2022 год </vt:lpstr>
      <vt:lpstr>ОСНОВНЫЕ ИТОГИ РАБОТЫ ФУМО за 2022 год </vt:lpstr>
      <vt:lpstr>ОСНОВНЫЕ ИТОГИ РАБОТЫ ФУМО за 2022 год </vt:lpstr>
      <vt:lpstr>ОСНОВНЫЕ ИТОГИ РАБОТЫ ФУМО за 2022 год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Галина</cp:lastModifiedBy>
  <cp:revision>110</cp:revision>
  <dcterms:created xsi:type="dcterms:W3CDTF">2014-06-27T12:30:22Z</dcterms:created>
  <dcterms:modified xsi:type="dcterms:W3CDTF">2022-12-07T12:14:03Z</dcterms:modified>
</cp:coreProperties>
</file>