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8"/>
  </p:notesMasterIdLst>
  <p:handoutMasterIdLst>
    <p:handoutMasterId r:id="rId19"/>
  </p:handoutMasterIdLst>
  <p:sldIdLst>
    <p:sldId id="265" r:id="rId2"/>
    <p:sldId id="342" r:id="rId3"/>
    <p:sldId id="341" r:id="rId4"/>
    <p:sldId id="352" r:id="rId5"/>
    <p:sldId id="358" r:id="rId6"/>
    <p:sldId id="315" r:id="rId7"/>
    <p:sldId id="346" r:id="rId8"/>
    <p:sldId id="324" r:id="rId9"/>
    <p:sldId id="348" r:id="rId10"/>
    <p:sldId id="349" r:id="rId11"/>
    <p:sldId id="331" r:id="rId12"/>
    <p:sldId id="361" r:id="rId13"/>
    <p:sldId id="362" r:id="rId14"/>
    <p:sldId id="363" r:id="rId15"/>
    <p:sldId id="355" r:id="rId16"/>
    <p:sldId id="360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0FE"/>
    <a:srgbClr val="9307FE"/>
    <a:srgbClr val="DD8BDD"/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2564" autoAdjust="0"/>
  </p:normalViewPr>
  <p:slideViewPr>
    <p:cSldViewPr snapToGrid="0" snapToObjects="1" showGuides="1">
      <p:cViewPr varScale="1">
        <p:scale>
          <a:sx n="70" d="100"/>
          <a:sy n="70" d="100"/>
        </p:scale>
        <p:origin x="394" y="43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90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38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2920" y="1924050"/>
            <a:ext cx="8195309" cy="1647584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Возможности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и проблемы</a:t>
            </a:r>
            <a:r>
              <a:rPr lang="ru-RU" sz="2400" b="0" dirty="0">
                <a:solidFill>
                  <a:schemeClr val="bg1"/>
                </a:solidFill>
              </a:rPr>
              <a:t/>
            </a:r>
            <a:br>
              <a:rPr lang="ru-RU" sz="2400" b="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получения обучающимися квалификаций при реализации программ бакалавриата, специалитета, магистратуры на основе профессиональных стандартов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6A1D9E-2F2D-F68B-686C-53C9970A3E72}"/>
              </a:ext>
            </a:extLst>
          </p:cNvPr>
          <p:cNvSpPr txBox="1"/>
          <p:nvPr/>
        </p:nvSpPr>
        <p:spPr>
          <a:xfrm>
            <a:off x="1954530" y="3757345"/>
            <a:ext cx="5006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Председатель ФУМО 12.00.00 </a:t>
            </a:r>
            <a:r>
              <a:rPr lang="ru-RU" sz="1800" dirty="0" err="1">
                <a:solidFill>
                  <a:schemeClr val="bg1"/>
                </a:solidFill>
              </a:rPr>
              <a:t>Шехонин</a:t>
            </a:r>
            <a:r>
              <a:rPr lang="ru-RU" sz="1800" dirty="0">
                <a:solidFill>
                  <a:schemeClr val="bg1"/>
                </a:solidFill>
              </a:rPr>
              <a:t> А.А.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shekhonin@itmo.ru</a:t>
            </a:r>
          </a:p>
        </p:txBody>
      </p:sp>
      <p:sp>
        <p:nvSpPr>
          <p:cNvPr id="3" name="Подзаголовок 3">
            <a:extLst>
              <a:ext uri="{FF2B5EF4-FFF2-40B4-BE49-F238E27FC236}">
                <a16:creationId xmlns:a16="http://schemas.microsoft.com/office/drawing/2014/main" id="{DDACDB37-1D77-EDEF-CBA7-9BF3EB7CA91D}"/>
              </a:ext>
            </a:extLst>
          </p:cNvPr>
          <p:cNvSpPr txBox="1">
            <a:spLocks/>
          </p:cNvSpPr>
          <p:nvPr/>
        </p:nvSpPr>
        <p:spPr>
          <a:xfrm>
            <a:off x="1195137" y="4589387"/>
            <a:ext cx="6577263" cy="42425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solidFill>
                  <a:schemeClr val="bg1"/>
                </a:solidFill>
              </a:rPr>
              <a:t>Санкт-Петербург,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2022 год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B4A21EB-F67D-9225-79CD-57ABBFF37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Формирование ПК и квалификации(й) обучающихся по </a:t>
            </a:r>
            <a:r>
              <a:rPr lang="ru-RU" sz="2000" dirty="0" smtClean="0"/>
              <a:t>ОПОП </a:t>
            </a:r>
            <a:r>
              <a:rPr lang="ru-RU" sz="2000" dirty="0"/>
              <a:t>на основе ПС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E9BB3A8-F907-5844-AA08-B263FFD9B3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54247"/>
              </p:ext>
            </p:extLst>
          </p:nvPr>
        </p:nvGraphicFramePr>
        <p:xfrm>
          <a:off x="488315" y="1180914"/>
          <a:ext cx="8158143" cy="3716224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685165">
                  <a:extLst>
                    <a:ext uri="{9D8B030D-6E8A-4147-A177-3AD203B41FA5}">
                      <a16:colId xmlns:a16="http://schemas.microsoft.com/office/drawing/2014/main" val="1813834691"/>
                    </a:ext>
                  </a:extLst>
                </a:gridCol>
                <a:gridCol w="808833">
                  <a:extLst>
                    <a:ext uri="{9D8B030D-6E8A-4147-A177-3AD203B41FA5}">
                      <a16:colId xmlns:a16="http://schemas.microsoft.com/office/drawing/2014/main" val="3045426222"/>
                    </a:ext>
                  </a:extLst>
                </a:gridCol>
                <a:gridCol w="829467">
                  <a:extLst>
                    <a:ext uri="{9D8B030D-6E8A-4147-A177-3AD203B41FA5}">
                      <a16:colId xmlns:a16="http://schemas.microsoft.com/office/drawing/2014/main" val="2806056995"/>
                    </a:ext>
                  </a:extLst>
                </a:gridCol>
                <a:gridCol w="1337310">
                  <a:extLst>
                    <a:ext uri="{9D8B030D-6E8A-4147-A177-3AD203B41FA5}">
                      <a16:colId xmlns:a16="http://schemas.microsoft.com/office/drawing/2014/main" val="3211547760"/>
                    </a:ext>
                  </a:extLst>
                </a:gridCol>
                <a:gridCol w="974239">
                  <a:extLst>
                    <a:ext uri="{9D8B030D-6E8A-4147-A177-3AD203B41FA5}">
                      <a16:colId xmlns:a16="http://schemas.microsoft.com/office/drawing/2014/main" val="2012079210"/>
                    </a:ext>
                  </a:extLst>
                </a:gridCol>
                <a:gridCol w="888851">
                  <a:extLst>
                    <a:ext uri="{9D8B030D-6E8A-4147-A177-3AD203B41FA5}">
                      <a16:colId xmlns:a16="http://schemas.microsoft.com/office/drawing/2014/main" val="1775312435"/>
                    </a:ext>
                  </a:extLst>
                </a:gridCol>
                <a:gridCol w="902970">
                  <a:extLst>
                    <a:ext uri="{9D8B030D-6E8A-4147-A177-3AD203B41FA5}">
                      <a16:colId xmlns:a16="http://schemas.microsoft.com/office/drawing/2014/main" val="939913694"/>
                    </a:ext>
                  </a:extLst>
                </a:gridCol>
                <a:gridCol w="803462">
                  <a:extLst>
                    <a:ext uri="{9D8B030D-6E8A-4147-A177-3AD203B41FA5}">
                      <a16:colId xmlns:a16="http://schemas.microsoft.com/office/drawing/2014/main" val="1605544903"/>
                    </a:ext>
                  </a:extLst>
                </a:gridCol>
                <a:gridCol w="927846">
                  <a:extLst>
                    <a:ext uri="{9D8B030D-6E8A-4147-A177-3AD203B41FA5}">
                      <a16:colId xmlns:a16="http://schemas.microsoft.com/office/drawing/2014/main" val="4051727633"/>
                    </a:ext>
                  </a:extLst>
                </a:gridCol>
              </a:tblGrid>
              <a:tr h="27958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Наим. </a:t>
                      </a:r>
                      <a:r>
                        <a:rPr lang="ru-RU" sz="1400" dirty="0" smtClean="0">
                          <a:effectLst/>
                        </a:rPr>
                        <a:t>ОПОП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Напр. </a:t>
                      </a:r>
                      <a:r>
                        <a:rPr lang="ru-RU" sz="1400" dirty="0" smtClean="0">
                          <a:effectLst/>
                        </a:rPr>
                        <a:t>подготовки, спец. ОПОП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Проф. стандарт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Проф.</a:t>
                      </a:r>
                      <a:r>
                        <a:rPr lang="ru-RU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квалиф</a:t>
                      </a: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Требования к результатам </a:t>
                      </a:r>
                      <a:r>
                        <a:rPr lang="ru-RU" sz="1400" dirty="0" smtClean="0">
                          <a:effectLst/>
                        </a:rPr>
                        <a:t>ОПОП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</a:rPr>
                        <a:t>Квалиф</a:t>
                      </a:r>
                      <a:r>
                        <a:rPr lang="ru-RU" sz="1400" dirty="0">
                          <a:effectLst/>
                        </a:rPr>
                        <a:t>. </a:t>
                      </a:r>
                      <a:r>
                        <a:rPr lang="ru-RU" sz="1400" dirty="0" err="1">
                          <a:effectLst/>
                        </a:rPr>
                        <a:t>обучающ</a:t>
                      </a:r>
                      <a:r>
                        <a:rPr lang="ru-RU" sz="1400" dirty="0" smtClean="0">
                          <a:effectLst/>
                        </a:rPr>
                        <a:t>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</a:t>
                      </a: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С, НП)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5948767"/>
                  </a:ext>
                </a:extLst>
              </a:tr>
              <a:tr h="9906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Перечень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ТФ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Тип задач проф. </a:t>
                      </a:r>
                      <a:r>
                        <a:rPr lang="ru-RU" sz="1400" dirty="0" err="1">
                          <a:effectLst/>
                        </a:rPr>
                        <a:t>деят</a:t>
                      </a:r>
                      <a:r>
                        <a:rPr lang="ru-RU" sz="1400" dirty="0">
                          <a:effectLst/>
                        </a:rPr>
                        <a:t>.   (ОТФ ПС)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Проф. задачи     (ТФ ПС)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Проф. </a:t>
                      </a:r>
                      <a:r>
                        <a:rPr lang="ru-RU" sz="1400" dirty="0" err="1">
                          <a:effectLst/>
                        </a:rPr>
                        <a:t>компет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440447"/>
                  </a:ext>
                </a:extLst>
              </a:tr>
              <a:tr h="489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ТФ1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Задача1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ПК1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388888"/>
                  </a:ext>
                </a:extLst>
              </a:tr>
              <a:tr h="5100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ТФ2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Задача </a:t>
                      </a:r>
                      <a:r>
                        <a:rPr lang="ru-RU" sz="1400" dirty="0" smtClean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ПК2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 smtClean="0">
                          <a:effectLst/>
                        </a:rPr>
                        <a:t>Квал</a:t>
                      </a:r>
                      <a:r>
                        <a:rPr lang="ru-RU" sz="1400" dirty="0" smtClean="0">
                          <a:effectLst/>
                        </a:rPr>
                        <a:t>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Обуч.1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НП1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6721094"/>
                  </a:ext>
                </a:extLst>
              </a:tr>
              <a:tr h="5100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ТФ3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Задача </a:t>
                      </a:r>
                      <a:r>
                        <a:rPr lang="ru-RU" sz="1400" dirty="0" smtClean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ПК3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7484488"/>
                  </a:ext>
                </a:extLst>
              </a:tr>
              <a:tr h="5100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6996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0168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99" y="153625"/>
            <a:ext cx="6824382" cy="741400"/>
          </a:xfrm>
        </p:spPr>
        <p:txBody>
          <a:bodyPr>
            <a:normAutofit fontScale="90000"/>
          </a:bodyPr>
          <a:lstStyle/>
          <a:p>
            <a:r>
              <a:rPr lang="ru-RU" dirty="0"/>
              <a:t>Формирование квалификации(й)</a:t>
            </a:r>
            <a:r>
              <a:rPr lang="ru-RU" sz="3200" b="1" dirty="0">
                <a:solidFill>
                  <a:schemeClr val="bg1"/>
                </a:solidFill>
              </a:rPr>
              <a:t> обучающихся по </a:t>
            </a:r>
            <a:r>
              <a:rPr lang="ru-RU" sz="3200" b="1" dirty="0" smtClean="0">
                <a:solidFill>
                  <a:schemeClr val="bg1"/>
                </a:solidFill>
              </a:rPr>
              <a:t>ОПОП (профилю)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179C99DE-1886-A209-1C16-D6E135E4CF1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93299" y="963495"/>
                <a:ext cx="8545902" cy="3879403"/>
              </a:xfrm>
              <a:prstGeom prst="roundRect">
                <a:avLst>
                  <a:gd name="adj" fmla="val 813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ru-RU" b="1" dirty="0">
                          <a:latin typeface="Golos Text" panose="020B0503020202020204"/>
                        </a:rPr>
                        <m:t>Квалификация 2</m:t>
                      </m:r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179C99DE-1886-A209-1C16-D6E135E4CF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99" y="963495"/>
                <a:ext cx="8545902" cy="3879403"/>
              </a:xfrm>
              <a:prstGeom prst="roundRect">
                <a:avLst>
                  <a:gd name="adj" fmla="val 8137"/>
                </a:avLst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Таблица 8">
                <a:extLst>
                  <a:ext uri="{FF2B5EF4-FFF2-40B4-BE49-F238E27FC236}">
                    <a16:creationId xmlns:a16="http://schemas.microsoft.com/office/drawing/2014/main" id="{9E3F32D5-2241-58BE-330B-404B806308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8400785"/>
                  </p:ext>
                </p:extLst>
              </p:nvPr>
            </p:nvGraphicFramePr>
            <p:xfrm>
              <a:off x="1755230" y="1739015"/>
              <a:ext cx="3794232" cy="93281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32372">
                      <a:extLst>
                        <a:ext uri="{9D8B030D-6E8A-4147-A177-3AD203B41FA5}">
                          <a16:colId xmlns:a16="http://schemas.microsoft.com/office/drawing/2014/main" val="2477085655"/>
                        </a:ext>
                      </a:extLst>
                    </a:gridCol>
                    <a:gridCol w="632372">
                      <a:extLst>
                        <a:ext uri="{9D8B030D-6E8A-4147-A177-3AD203B41FA5}">
                          <a16:colId xmlns:a16="http://schemas.microsoft.com/office/drawing/2014/main" val="348181228"/>
                        </a:ext>
                      </a:extLst>
                    </a:gridCol>
                    <a:gridCol w="632372">
                      <a:extLst>
                        <a:ext uri="{9D8B030D-6E8A-4147-A177-3AD203B41FA5}">
                          <a16:colId xmlns:a16="http://schemas.microsoft.com/office/drawing/2014/main" val="469359636"/>
                        </a:ext>
                      </a:extLst>
                    </a:gridCol>
                    <a:gridCol w="632372">
                      <a:extLst>
                        <a:ext uri="{9D8B030D-6E8A-4147-A177-3AD203B41FA5}">
                          <a16:colId xmlns:a16="http://schemas.microsoft.com/office/drawing/2014/main" val="1751324208"/>
                        </a:ext>
                      </a:extLst>
                    </a:gridCol>
                    <a:gridCol w="632372">
                      <a:extLst>
                        <a:ext uri="{9D8B030D-6E8A-4147-A177-3AD203B41FA5}">
                          <a16:colId xmlns:a16="http://schemas.microsoft.com/office/drawing/2014/main" val="3150862037"/>
                        </a:ext>
                      </a:extLst>
                    </a:gridCol>
                    <a:gridCol w="632372">
                      <a:extLst>
                        <a:ext uri="{9D8B030D-6E8A-4147-A177-3AD203B41FA5}">
                          <a16:colId xmlns:a16="http://schemas.microsoft.com/office/drawing/2014/main" val="1429184902"/>
                        </a:ext>
                      </a:extLst>
                    </a:gridCol>
                  </a:tblGrid>
                  <a:tr h="466409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ru-RU" sz="1800" dirty="0"/>
                            <a:t>Тип </a:t>
                          </a:r>
                          <a:r>
                            <a:rPr lang="ru-RU" sz="1800" dirty="0" err="1" smtClean="0"/>
                            <a:t>проф.задач</a:t>
                          </a:r>
                          <a:endParaRPr lang="ru-RU" sz="1800" dirty="0"/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ru-RU" sz="1800" dirty="0"/>
                            <a:t>Тип </a:t>
                          </a:r>
                          <a:r>
                            <a:rPr lang="ru-RU" sz="1800" dirty="0" err="1" smtClean="0"/>
                            <a:t>проф.задач</a:t>
                          </a:r>
                          <a:endParaRPr lang="ru-RU" sz="1800" dirty="0"/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4006878"/>
                      </a:ext>
                    </a:extLst>
                  </a:tr>
                  <a:tr h="46640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0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000" b="0" i="1" dirty="0" smtClean="0">
                                        <a:latin typeface="Cambria Math" panose="02040503050406030204" pitchFamily="18" charset="0"/>
                                      </a:rPr>
                                      <m:t>ПК</m:t>
                                    </m:r>
                                  </m:e>
                                  <m:sub>
                                    <m:r>
                                      <a:rPr lang="ru-RU" sz="2000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2000" dirty="0">
                            <a:latin typeface="+mn-lt"/>
                          </a:endParaRPr>
                        </a:p>
                      </a:txBody>
                      <a:tcPr>
                        <a:solidFill>
                          <a:srgbClr val="DD8B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0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000" b="0" i="1" dirty="0" smtClean="0">
                                        <a:latin typeface="Cambria Math" panose="02040503050406030204" pitchFamily="18" charset="0"/>
                                      </a:rPr>
                                      <m:t>ПК</m:t>
                                    </m:r>
                                  </m:e>
                                  <m:sub>
                                    <m:r>
                                      <a:rPr lang="ru-RU" sz="20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2000" dirty="0"/>
                        </a:p>
                      </a:txBody>
                      <a:tcPr>
                        <a:solidFill>
                          <a:srgbClr val="DD8B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0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000" b="0" i="1" dirty="0" smtClean="0">
                                        <a:latin typeface="Cambria Math" panose="02040503050406030204" pitchFamily="18" charset="0"/>
                                      </a:rPr>
                                      <m:t>ПК</m:t>
                                    </m:r>
                                  </m:e>
                                  <m:sub>
                                    <m:r>
                                      <a:rPr lang="ru-RU" sz="2000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2000" dirty="0"/>
                        </a:p>
                      </a:txBody>
                      <a:tcPr>
                        <a:solidFill>
                          <a:srgbClr val="DD8B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0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000" b="0" i="1" dirty="0" smtClean="0">
                                        <a:latin typeface="Cambria Math" panose="02040503050406030204" pitchFamily="18" charset="0"/>
                                      </a:rPr>
                                      <m:t>ПК</m:t>
                                    </m:r>
                                  </m:e>
                                  <m:sub>
                                    <m:r>
                                      <a:rPr lang="ru-RU" sz="2000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2000" dirty="0"/>
                        </a:p>
                      </a:txBody>
                      <a:tcPr>
                        <a:solidFill>
                          <a:srgbClr val="DD8B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0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000" b="0" i="1" dirty="0" smtClean="0">
                                        <a:latin typeface="Cambria Math" panose="02040503050406030204" pitchFamily="18" charset="0"/>
                                      </a:rPr>
                                      <m:t>ПК</m:t>
                                    </m:r>
                                  </m:e>
                                  <m:sub>
                                    <m:r>
                                      <a:rPr lang="ru-RU" sz="20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2000" dirty="0"/>
                        </a:p>
                      </a:txBody>
                      <a:tcPr>
                        <a:solidFill>
                          <a:srgbClr val="DD8B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0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000" b="0" i="1" dirty="0" smtClean="0">
                                        <a:latin typeface="Cambria Math" panose="02040503050406030204" pitchFamily="18" charset="0"/>
                                      </a:rPr>
                                      <m:t>ПК</m:t>
                                    </m:r>
                                  </m:e>
                                  <m:sub>
                                    <m:r>
                                      <a:rPr lang="ru-RU" sz="2000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2000" dirty="0"/>
                        </a:p>
                      </a:txBody>
                      <a:tcPr>
                        <a:solidFill>
                          <a:srgbClr val="DD8BD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622192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Таблица 8">
                <a:extLst>
                  <a:ext uri="{FF2B5EF4-FFF2-40B4-BE49-F238E27FC236}">
                    <a16:creationId xmlns:a16="http://schemas.microsoft.com/office/drawing/2014/main" id="{9E3F32D5-2241-58BE-330B-404B806308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8400785"/>
                  </p:ext>
                </p:extLst>
              </p:nvPr>
            </p:nvGraphicFramePr>
            <p:xfrm>
              <a:off x="1755230" y="1739015"/>
              <a:ext cx="3794232" cy="93281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32372">
                      <a:extLst>
                        <a:ext uri="{9D8B030D-6E8A-4147-A177-3AD203B41FA5}">
                          <a16:colId xmlns:a16="http://schemas.microsoft.com/office/drawing/2014/main" val="2477085655"/>
                        </a:ext>
                      </a:extLst>
                    </a:gridCol>
                    <a:gridCol w="632372">
                      <a:extLst>
                        <a:ext uri="{9D8B030D-6E8A-4147-A177-3AD203B41FA5}">
                          <a16:colId xmlns:a16="http://schemas.microsoft.com/office/drawing/2014/main" val="348181228"/>
                        </a:ext>
                      </a:extLst>
                    </a:gridCol>
                    <a:gridCol w="632372">
                      <a:extLst>
                        <a:ext uri="{9D8B030D-6E8A-4147-A177-3AD203B41FA5}">
                          <a16:colId xmlns:a16="http://schemas.microsoft.com/office/drawing/2014/main" val="469359636"/>
                        </a:ext>
                      </a:extLst>
                    </a:gridCol>
                    <a:gridCol w="632372">
                      <a:extLst>
                        <a:ext uri="{9D8B030D-6E8A-4147-A177-3AD203B41FA5}">
                          <a16:colId xmlns:a16="http://schemas.microsoft.com/office/drawing/2014/main" val="1751324208"/>
                        </a:ext>
                      </a:extLst>
                    </a:gridCol>
                    <a:gridCol w="632372">
                      <a:extLst>
                        <a:ext uri="{9D8B030D-6E8A-4147-A177-3AD203B41FA5}">
                          <a16:colId xmlns:a16="http://schemas.microsoft.com/office/drawing/2014/main" val="3150862037"/>
                        </a:ext>
                      </a:extLst>
                    </a:gridCol>
                    <a:gridCol w="632372">
                      <a:extLst>
                        <a:ext uri="{9D8B030D-6E8A-4147-A177-3AD203B41FA5}">
                          <a16:colId xmlns:a16="http://schemas.microsoft.com/office/drawing/2014/main" val="1429184902"/>
                        </a:ext>
                      </a:extLst>
                    </a:gridCol>
                  </a:tblGrid>
                  <a:tr h="466409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ru-RU" sz="1800" dirty="0"/>
                            <a:t>Тип </a:t>
                          </a:r>
                          <a:r>
                            <a:rPr lang="ru-RU" sz="1800" dirty="0" err="1" smtClean="0"/>
                            <a:t>проф.задач</a:t>
                          </a:r>
                          <a:endParaRPr lang="ru-RU" sz="1800" dirty="0"/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ru-RU" sz="1800" dirty="0"/>
                            <a:t>Тип </a:t>
                          </a:r>
                          <a:r>
                            <a:rPr lang="ru-RU" sz="1800" dirty="0" err="1" smtClean="0"/>
                            <a:t>проф.задач</a:t>
                          </a:r>
                          <a:endParaRPr lang="ru-RU" sz="1800" dirty="0"/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4006878"/>
                      </a:ext>
                    </a:extLst>
                  </a:tr>
                  <a:tr h="46640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962" t="-106494" r="-503846" b="-2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100962" t="-106494" r="-403846" b="-2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200962" t="-106494" r="-303846" b="-2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300962" t="-106494" r="-203846" b="-2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400962" t="-106494" r="-103846" b="-2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500962" t="-106494" r="-3846" b="-25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622192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Овал 9">
            <a:extLst>
              <a:ext uri="{FF2B5EF4-FFF2-40B4-BE49-F238E27FC236}">
                <a16:creationId xmlns:a16="http://schemas.microsoft.com/office/drawing/2014/main" id="{44EFAB0A-1BC1-3978-4615-512835544A84}"/>
              </a:ext>
            </a:extLst>
          </p:cNvPr>
          <p:cNvSpPr/>
          <p:nvPr/>
        </p:nvSpPr>
        <p:spPr>
          <a:xfrm>
            <a:off x="1618594" y="1168027"/>
            <a:ext cx="2021983" cy="2004468"/>
          </a:xfrm>
          <a:prstGeom prst="ellipse">
            <a:avLst/>
          </a:prstGeom>
          <a:noFill/>
          <a:ln w="28575">
            <a:solidFill>
              <a:srgbClr val="8600FE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B4CE564-60AA-847A-6FBB-07099381FE22}"/>
              </a:ext>
            </a:extLst>
          </p:cNvPr>
          <p:cNvSpPr/>
          <p:nvPr/>
        </p:nvSpPr>
        <p:spPr>
          <a:xfrm>
            <a:off x="3634041" y="1168027"/>
            <a:ext cx="2021983" cy="2004468"/>
          </a:xfrm>
          <a:prstGeom prst="ellipse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9D06F8-95D3-E52D-95CC-44478294CB05}"/>
                  </a:ext>
                </a:extLst>
              </p:cNvPr>
              <p:cNvSpPr txBox="1"/>
              <p:nvPr/>
            </p:nvSpPr>
            <p:spPr>
              <a:xfrm>
                <a:off x="2122612" y="3198336"/>
                <a:ext cx="143235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b="1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b="1" i="1" dirty="0" smtClean="0">
                            <a:effectLst/>
                            <a:latin typeface="Cambria Math" panose="02040503050406030204" pitchFamily="18" charset="0"/>
                          </a:rPr>
                          <m:t>ПС</m:t>
                        </m:r>
                      </m:e>
                      <m:sub>
                        <m:r>
                          <a:rPr lang="ru-RU" b="1" i="1" dirty="0" smtClean="0">
                            <a:effectLst/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ru-RU" b="1" dirty="0" smtClean="0"/>
                  <a:t> </a:t>
                </a:r>
                <a:r>
                  <a:rPr lang="ru-RU" b="1" dirty="0" err="1" smtClean="0"/>
                  <a:t>Пр</a:t>
                </a:r>
                <a:r>
                  <a:rPr lang="ru-RU" b="1" dirty="0" smtClean="0"/>
                  <a:t> </a:t>
                </a:r>
                <a:r>
                  <a:rPr lang="ru-RU" b="1" dirty="0" err="1" smtClean="0"/>
                  <a:t>кв</a:t>
                </a:r>
                <a:r>
                  <a:rPr lang="ru-RU" b="1" dirty="0" smtClean="0"/>
                  <a:t> 1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 dirty="0" smtClean="0">
                              <a:latin typeface="Cambria Math" panose="02040503050406030204" pitchFamily="18" charset="0"/>
                            </a:rPr>
                            <m:t>НП</m:t>
                          </m:r>
                        </m:e>
                        <m:sub>
                          <m:r>
                            <a:rPr lang="ru-RU" b="1" i="1" dirty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9D06F8-95D3-E52D-95CC-44478294C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612" y="3198336"/>
                <a:ext cx="1432350" cy="646331"/>
              </a:xfrm>
              <a:prstGeom prst="rect">
                <a:avLst/>
              </a:prstGeom>
              <a:blipFill>
                <a:blip r:embed="rId4"/>
                <a:stretch>
                  <a:fillRect t="-5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EFC19B-CB96-169D-4C8B-95913446E151}"/>
                  </a:ext>
                </a:extLst>
              </p:cNvPr>
              <p:cNvSpPr txBox="1"/>
              <p:nvPr/>
            </p:nvSpPr>
            <p:spPr>
              <a:xfrm>
                <a:off x="3848481" y="3147501"/>
                <a:ext cx="1002197" cy="14388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 dirty="0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 dirty="0" smtClean="0">
                              <a:effectLst/>
                              <a:latin typeface="Cambria Math" panose="02040503050406030204" pitchFamily="18" charset="0"/>
                            </a:rPr>
                            <m:t>ПС</m:t>
                          </m:r>
                        </m:e>
                        <m:sub>
                          <m:r>
                            <a:rPr lang="ru-RU" b="1" i="1" dirty="0" smtClean="0">
                              <a:effectLst/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ru-RU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eqArr>
                            <m:eqArrPr>
                              <m:ctrlPr>
                                <a:rPr lang="ru-RU" b="1" i="1" dirty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>
                              <m:r>
                                <a:rPr lang="ru-RU" b="1" i="1" dirty="0" smtClean="0">
                                  <a:latin typeface="Cambria Math" panose="02040503050406030204" pitchFamily="18" charset="0"/>
                                </a:rPr>
                                <m:t>Пр кв</m:t>
                              </m:r>
                              <m:r>
                                <a:rPr lang="ru-RU" b="1" i="1" dirty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e>
                              <m:r>
                                <a:rPr lang="ru-RU" b="1" i="1" dirty="0" smtClean="0">
                                  <a:latin typeface="Cambria Math" panose="02040503050406030204" pitchFamily="18" charset="0"/>
                                </a:rPr>
                                <m:t>НП</m:t>
                              </m:r>
                            </m:e>
                          </m:eqArr>
                        </m:e>
                        <m:sub>
                          <m:r>
                            <a:rPr lang="ru-RU" b="1" i="1" dirty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ru-RU" b="1" dirty="0"/>
              </a:p>
              <a:p>
                <a:endParaRPr lang="ru-RU" b="1" dirty="0" smtClean="0"/>
              </a:p>
              <a:p>
                <a:endParaRPr lang="ru-RU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EFC19B-CB96-169D-4C8B-95913446E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8481" y="3147501"/>
                <a:ext cx="1002197" cy="1438855"/>
              </a:xfrm>
              <a:prstGeom prst="rect">
                <a:avLst/>
              </a:prstGeom>
              <a:blipFill>
                <a:blip r:embed="rId5"/>
                <a:stretch>
                  <a:fillRect r="-284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1D31FBCB-208F-CABB-E937-DE42B3DFFC56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1300510" y="2878947"/>
            <a:ext cx="614197" cy="468853"/>
          </a:xfrm>
          <a:prstGeom prst="straightConnector1">
            <a:avLst/>
          </a:prstGeom>
          <a:ln>
            <a:solidFill>
              <a:srgbClr val="8600F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91D98AE2-C21C-3B1C-4FC3-E7C93D08C496}"/>
              </a:ext>
            </a:extLst>
          </p:cNvPr>
          <p:cNvCxnSpPr>
            <a:cxnSpLocks/>
            <a:stCxn id="11" idx="5"/>
          </p:cNvCxnSpPr>
          <p:nvPr/>
        </p:nvCxnSpPr>
        <p:spPr>
          <a:xfrm>
            <a:off x="5359911" y="2878947"/>
            <a:ext cx="531298" cy="4688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6743BF1-85CE-9DA4-16A4-814EEEB5A318}"/>
              </a:ext>
            </a:extLst>
          </p:cNvPr>
          <p:cNvSpPr txBox="1"/>
          <p:nvPr/>
        </p:nvSpPr>
        <p:spPr>
          <a:xfrm>
            <a:off x="389999" y="3411799"/>
            <a:ext cx="1879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/>
                <a:latin typeface="Golos Text" panose="020B0503020202020204"/>
              </a:rPr>
              <a:t>Квалификация 1</a:t>
            </a:r>
          </a:p>
          <a:p>
            <a:pPr algn="ctr"/>
            <a:r>
              <a:rPr lang="ru-RU" b="1" dirty="0"/>
              <a:t>обучающихся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F9364F-956F-EFC2-9315-8C528A9F74E3}"/>
              </a:ext>
            </a:extLst>
          </p:cNvPr>
          <p:cNvSpPr txBox="1"/>
          <p:nvPr/>
        </p:nvSpPr>
        <p:spPr>
          <a:xfrm>
            <a:off x="5152007" y="3329142"/>
            <a:ext cx="1953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/>
                <a:latin typeface="Golos Text" panose="020B0503020202020204"/>
              </a:rPr>
              <a:t>Квалификация 2</a:t>
            </a:r>
          </a:p>
          <a:p>
            <a:pPr algn="ctr"/>
            <a:r>
              <a:rPr lang="ru-RU" b="1" dirty="0"/>
              <a:t>обучающихся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05405F5F-7F06-2BFB-5EC6-A5573944B73F}"/>
              </a:ext>
            </a:extLst>
          </p:cNvPr>
          <p:cNvCxnSpPr>
            <a:cxnSpLocks/>
          </p:cNvCxnSpPr>
          <p:nvPr/>
        </p:nvCxnSpPr>
        <p:spPr>
          <a:xfrm>
            <a:off x="5777960" y="2166581"/>
            <a:ext cx="701189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867433B-9676-1681-A3EC-D5073028C8A1}"/>
              </a:ext>
            </a:extLst>
          </p:cNvPr>
          <p:cNvSpPr txBox="1"/>
          <p:nvPr/>
        </p:nvSpPr>
        <p:spPr>
          <a:xfrm>
            <a:off x="5813286" y="1743746"/>
            <a:ext cx="3119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effectLst/>
                <a:latin typeface="Golos Text" panose="020B0503020202020204"/>
              </a:rPr>
              <a:t>Входная Профессиональная</a:t>
            </a:r>
          </a:p>
          <a:p>
            <a:r>
              <a:rPr lang="ru-RU" b="1" dirty="0">
                <a:latin typeface="Golos Text" panose="020B0503020202020204"/>
              </a:rPr>
              <a:t>              квалификация</a:t>
            </a:r>
            <a:endParaRPr lang="ru-RU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F9364F-956F-EFC2-9315-8C528A9F74E3}"/>
              </a:ext>
            </a:extLst>
          </p:cNvPr>
          <p:cNvSpPr txBox="1"/>
          <p:nvPr/>
        </p:nvSpPr>
        <p:spPr>
          <a:xfrm>
            <a:off x="304799" y="4058970"/>
            <a:ext cx="85344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Возможность одновременного получения нескольких квалификаций обучающихся </a:t>
            </a:r>
            <a:r>
              <a:rPr lang="ru-RU" b="1" dirty="0" smtClean="0"/>
              <a:t>– </a:t>
            </a:r>
            <a:r>
              <a:rPr lang="ru-RU" b="1" dirty="0"/>
              <a:t>академическое </a:t>
            </a:r>
            <a:r>
              <a:rPr lang="ru-RU" b="1" dirty="0" smtClean="0"/>
              <a:t>право обучающегося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33179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625"/>
            <a:ext cx="7303770" cy="657905"/>
          </a:xfrm>
        </p:spPr>
        <p:txBody>
          <a:bodyPr>
            <a:noAutofit/>
          </a:bodyPr>
          <a:lstStyle/>
          <a:p>
            <a:r>
              <a:rPr lang="ru-RU" sz="1800" dirty="0"/>
              <a:t>Запись наименований квалификации(й) обучающихся в дипломе и приложении к нему </a:t>
            </a:r>
            <a:r>
              <a:rPr lang="ru-RU" sz="1800" dirty="0" smtClean="0"/>
              <a:t>(наименование </a:t>
            </a:r>
            <a:r>
              <a:rPr lang="ru-RU" sz="1800" smtClean="0"/>
              <a:t>определяет вуз)</a:t>
            </a:r>
            <a:endParaRPr lang="ru-RU" sz="18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1B19F2DE-62CE-B138-383B-DECEB402B105}"/>
              </a:ext>
            </a:extLst>
          </p:cNvPr>
          <p:cNvSpPr txBox="1">
            <a:spLocks/>
          </p:cNvSpPr>
          <p:nvPr/>
        </p:nvSpPr>
        <p:spPr>
          <a:xfrm>
            <a:off x="293299" y="907725"/>
            <a:ext cx="4062801" cy="4082149"/>
          </a:xfrm>
          <a:prstGeom prst="rect">
            <a:avLst/>
          </a:prstGeom>
          <a:solidFill>
            <a:schemeClr val="bg1"/>
          </a:solidFill>
          <a:ln>
            <a:solidFill>
              <a:srgbClr val="8600FE"/>
            </a:solidFill>
            <a:prstDash val="sysDot"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ru-RU" sz="2000" i="1" dirty="0">
                <a:latin typeface="+mn-lt"/>
              </a:rPr>
              <a:t>Основная квалификация (наименование)</a:t>
            </a:r>
          </a:p>
          <a:p>
            <a:pPr algn="ctr">
              <a:lnSpc>
                <a:spcPct val="110000"/>
              </a:lnSpc>
            </a:pPr>
            <a:r>
              <a:rPr lang="ru-RU" sz="2000" b="1" dirty="0">
                <a:latin typeface="+mn-lt"/>
              </a:rPr>
              <a:t>БАКАЛАВР</a:t>
            </a:r>
          </a:p>
          <a:p>
            <a:pPr>
              <a:lnSpc>
                <a:spcPct val="110000"/>
              </a:lnSpc>
            </a:pPr>
            <a:endParaRPr lang="ru-RU" sz="2000" i="1" dirty="0">
              <a:latin typeface="+mn-lt"/>
            </a:endParaRPr>
          </a:p>
          <a:p>
            <a:pPr>
              <a:lnSpc>
                <a:spcPct val="110000"/>
              </a:lnSpc>
            </a:pPr>
            <a:r>
              <a:rPr lang="ru-RU" sz="2000" i="1" dirty="0" smtClean="0">
                <a:latin typeface="+mn-lt"/>
              </a:rPr>
              <a:t>по </a:t>
            </a:r>
            <a:r>
              <a:rPr lang="ru-RU" sz="2000" i="1" dirty="0">
                <a:latin typeface="+mn-lt"/>
              </a:rPr>
              <a:t>направлению </a:t>
            </a:r>
            <a:r>
              <a:rPr lang="ru-RU" sz="2000" i="1" dirty="0" smtClean="0">
                <a:latin typeface="+mn-lt"/>
              </a:rPr>
              <a:t>подготовки</a:t>
            </a:r>
          </a:p>
          <a:p>
            <a:pPr>
              <a:lnSpc>
                <a:spcPct val="110000"/>
              </a:lnSpc>
            </a:pPr>
            <a:r>
              <a:rPr lang="ru-RU" sz="2000" i="1" dirty="0" smtClean="0">
                <a:latin typeface="+mn-lt"/>
              </a:rPr>
              <a:t>	</a:t>
            </a:r>
            <a:r>
              <a:rPr lang="ru-RU" sz="2000" b="1" dirty="0" smtClean="0">
                <a:latin typeface="+mn-lt"/>
              </a:rPr>
              <a:t>12.03.03 </a:t>
            </a:r>
            <a:r>
              <a:rPr lang="ru-RU" sz="2000" b="1" dirty="0" err="1" smtClean="0">
                <a:latin typeface="+mn-lt"/>
              </a:rPr>
              <a:t>Фотоника</a:t>
            </a:r>
            <a:r>
              <a:rPr lang="ru-RU" sz="2000" b="1" dirty="0" smtClean="0">
                <a:latin typeface="+mn-lt"/>
              </a:rPr>
              <a:t> и 			</a:t>
            </a:r>
            <a:r>
              <a:rPr lang="ru-RU" sz="2000" b="1" dirty="0" err="1" smtClean="0">
                <a:latin typeface="+mn-lt"/>
              </a:rPr>
              <a:t>оптоинформатика</a:t>
            </a:r>
            <a:endParaRPr lang="ru-RU" sz="2000" b="1" dirty="0" smtClean="0">
              <a:latin typeface="+mn-lt"/>
            </a:endParaRPr>
          </a:p>
          <a:p>
            <a:pPr algn="ctr">
              <a:lnSpc>
                <a:spcPct val="110000"/>
              </a:lnSpc>
            </a:pPr>
            <a:endParaRPr lang="ru-RU" sz="2000" i="1" dirty="0" smtClean="0">
              <a:latin typeface="+mn-lt"/>
            </a:endParaRPr>
          </a:p>
          <a:p>
            <a:pPr algn="ctr">
              <a:lnSpc>
                <a:spcPct val="110000"/>
              </a:lnSpc>
            </a:pPr>
            <a:r>
              <a:rPr lang="ru-RU" sz="2000" i="1" dirty="0" smtClean="0">
                <a:latin typeface="+mn-lt"/>
              </a:rPr>
              <a:t>(код</a:t>
            </a:r>
            <a:r>
              <a:rPr lang="ru-RU" sz="2000" i="1" dirty="0">
                <a:latin typeface="+mn-lt"/>
              </a:rPr>
              <a:t>, наименование </a:t>
            </a:r>
            <a:r>
              <a:rPr lang="ru-RU" sz="2000" i="1" dirty="0" smtClean="0">
                <a:latin typeface="+mn-lt"/>
              </a:rPr>
              <a:t>НП по </a:t>
            </a:r>
            <a:r>
              <a:rPr lang="ru-RU" sz="2000" i="1" dirty="0" smtClean="0">
                <a:latin typeface="+mn-lt"/>
              </a:rPr>
              <a:t>ОП по ФГОС ВО)</a:t>
            </a:r>
            <a:endParaRPr lang="ru-RU" sz="1800" i="1" dirty="0">
              <a:latin typeface="+mn-lt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487C9734-6DA6-756B-9FA2-CC862F394B81}"/>
              </a:ext>
            </a:extLst>
          </p:cNvPr>
          <p:cNvSpPr txBox="1">
            <a:spLocks/>
          </p:cNvSpPr>
          <p:nvPr/>
        </p:nvSpPr>
        <p:spPr>
          <a:xfrm>
            <a:off x="4694030" y="907725"/>
            <a:ext cx="4156671" cy="4082149"/>
          </a:xfrm>
          <a:prstGeom prst="rect">
            <a:avLst/>
          </a:prstGeom>
          <a:solidFill>
            <a:schemeClr val="bg1"/>
          </a:solidFill>
          <a:ln>
            <a:solidFill>
              <a:srgbClr val="8600FE"/>
            </a:solidFill>
            <a:prstDash val="sysDot"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ru-RU" sz="2000" i="1" dirty="0">
                <a:latin typeface="+mn-lt"/>
              </a:rPr>
              <a:t>Дополнительная(</a:t>
            </a:r>
            <a:r>
              <a:rPr lang="ru-RU" sz="2000" i="1" dirty="0" err="1">
                <a:latin typeface="+mn-lt"/>
              </a:rPr>
              <a:t>ые</a:t>
            </a:r>
            <a:r>
              <a:rPr lang="ru-RU" sz="2000" i="1" dirty="0">
                <a:latin typeface="+mn-lt"/>
              </a:rPr>
              <a:t>) квалификация(и) (наименование)</a:t>
            </a:r>
          </a:p>
          <a:p>
            <a:pPr algn="ctr">
              <a:lnSpc>
                <a:spcPct val="110000"/>
              </a:lnSpc>
            </a:pPr>
            <a:r>
              <a:rPr lang="ru-RU" sz="2000" b="1" dirty="0" smtClean="0">
                <a:latin typeface="+mn-lt"/>
              </a:rPr>
              <a:t>БАКАЛАВР</a:t>
            </a:r>
            <a:endParaRPr lang="ru-RU" sz="2000" b="1" dirty="0">
              <a:latin typeface="+mn-lt"/>
            </a:endParaRPr>
          </a:p>
          <a:p>
            <a:pPr>
              <a:lnSpc>
                <a:spcPct val="110000"/>
              </a:lnSpc>
            </a:pPr>
            <a:endParaRPr lang="ru-RU" sz="1800" b="1" i="1" dirty="0">
              <a:latin typeface="+mn-lt"/>
            </a:endParaRPr>
          </a:p>
          <a:p>
            <a:pPr>
              <a:lnSpc>
                <a:spcPct val="110000"/>
              </a:lnSpc>
            </a:pPr>
            <a:r>
              <a:rPr lang="ru-RU" sz="2000" i="1" dirty="0">
                <a:latin typeface="+mn-lt"/>
              </a:rPr>
              <a:t>по направлению подготовки</a:t>
            </a:r>
          </a:p>
          <a:p>
            <a:pPr algn="ctr">
              <a:lnSpc>
                <a:spcPct val="110000"/>
              </a:lnSpc>
            </a:pPr>
            <a:r>
              <a:rPr lang="ru-RU" sz="2000" dirty="0" smtClean="0">
                <a:latin typeface="+mn-lt"/>
              </a:rPr>
              <a:t>   </a:t>
            </a:r>
            <a:r>
              <a:rPr lang="ru-RU" sz="2000" b="1" dirty="0" smtClean="0">
                <a:latin typeface="+mn-lt"/>
              </a:rPr>
              <a:t>09.03.02 Информационные системы и технологии </a:t>
            </a:r>
          </a:p>
          <a:p>
            <a:pPr algn="ctr">
              <a:lnSpc>
                <a:spcPct val="110000"/>
              </a:lnSpc>
            </a:pPr>
            <a:endParaRPr lang="ru-RU" sz="2000" b="1" i="1" dirty="0" smtClean="0">
              <a:latin typeface="+mn-lt"/>
            </a:endParaRPr>
          </a:p>
          <a:p>
            <a:pPr algn="ctr">
              <a:lnSpc>
                <a:spcPct val="110000"/>
              </a:lnSpc>
            </a:pPr>
            <a:r>
              <a:rPr lang="ru-RU" sz="2000" i="1" dirty="0" smtClean="0">
                <a:latin typeface="+mn-lt"/>
              </a:rPr>
              <a:t>(код</a:t>
            </a:r>
            <a:r>
              <a:rPr lang="ru-RU" sz="2000" i="1" dirty="0">
                <a:latin typeface="+mn-lt"/>
              </a:rPr>
              <a:t>, наименование </a:t>
            </a:r>
            <a:r>
              <a:rPr lang="ru-RU" sz="2000" i="1" dirty="0" smtClean="0">
                <a:latin typeface="+mn-lt"/>
              </a:rPr>
              <a:t>НП                            </a:t>
            </a:r>
            <a:r>
              <a:rPr lang="ru-RU" sz="2000" i="1" dirty="0">
                <a:latin typeface="+mn-lt"/>
              </a:rPr>
              <a:t>по доп. квалификации)</a:t>
            </a:r>
          </a:p>
        </p:txBody>
      </p:sp>
    </p:spTree>
    <p:extLst>
      <p:ext uri="{BB962C8B-B14F-4D97-AF65-F5344CB8AC3E}">
        <p14:creationId xmlns:p14="http://schemas.microsoft.com/office/powerpoint/2010/main" val="3019501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625"/>
            <a:ext cx="7303770" cy="657905"/>
          </a:xfrm>
        </p:spPr>
        <p:txBody>
          <a:bodyPr>
            <a:noAutofit/>
          </a:bodyPr>
          <a:lstStyle/>
          <a:p>
            <a:r>
              <a:rPr lang="ru-RU" sz="1800" dirty="0"/>
              <a:t>Запись наименований квалификации(й) обучающихся в дипломе и приложении к нему </a:t>
            </a:r>
            <a:r>
              <a:rPr lang="ru-RU" sz="1800" dirty="0" smtClean="0"/>
              <a:t>(наименование </a:t>
            </a:r>
            <a:r>
              <a:rPr lang="ru-RU" sz="1800" smtClean="0"/>
              <a:t>определяет вуз)</a:t>
            </a:r>
            <a:endParaRPr lang="ru-RU" sz="18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1B19F2DE-62CE-B138-383B-DECEB402B105}"/>
              </a:ext>
            </a:extLst>
          </p:cNvPr>
          <p:cNvSpPr txBox="1">
            <a:spLocks/>
          </p:cNvSpPr>
          <p:nvPr/>
        </p:nvSpPr>
        <p:spPr>
          <a:xfrm>
            <a:off x="293299" y="907725"/>
            <a:ext cx="4062801" cy="4082149"/>
          </a:xfrm>
          <a:prstGeom prst="rect">
            <a:avLst/>
          </a:prstGeom>
          <a:solidFill>
            <a:schemeClr val="bg1"/>
          </a:solidFill>
          <a:ln>
            <a:solidFill>
              <a:srgbClr val="8600FE"/>
            </a:solidFill>
            <a:prstDash val="sysDot"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ru-RU" sz="2000" i="1" dirty="0">
                <a:latin typeface="+mn-lt"/>
              </a:rPr>
              <a:t>Основная квалификация (наименование)</a:t>
            </a:r>
          </a:p>
          <a:p>
            <a:pPr algn="ctr">
              <a:lnSpc>
                <a:spcPct val="110000"/>
              </a:lnSpc>
            </a:pPr>
            <a:r>
              <a:rPr lang="ru-RU" sz="2000" b="1" dirty="0">
                <a:latin typeface="+mn-lt"/>
              </a:rPr>
              <a:t>БАКАЛАВР</a:t>
            </a:r>
          </a:p>
          <a:p>
            <a:pPr>
              <a:lnSpc>
                <a:spcPct val="110000"/>
              </a:lnSpc>
            </a:pPr>
            <a:endParaRPr lang="ru-RU" sz="2000" i="1" dirty="0">
              <a:latin typeface="+mn-lt"/>
            </a:endParaRPr>
          </a:p>
          <a:p>
            <a:pPr>
              <a:lnSpc>
                <a:spcPct val="110000"/>
              </a:lnSpc>
            </a:pPr>
            <a:r>
              <a:rPr lang="ru-RU" sz="2000" i="1" dirty="0" smtClean="0">
                <a:latin typeface="+mn-lt"/>
              </a:rPr>
              <a:t>     по </a:t>
            </a:r>
            <a:r>
              <a:rPr lang="ru-RU" sz="2000" i="1" dirty="0">
                <a:latin typeface="+mn-lt"/>
              </a:rPr>
              <a:t>направлению </a:t>
            </a:r>
            <a:r>
              <a:rPr lang="ru-RU" sz="2000" i="1" dirty="0" smtClean="0">
                <a:latin typeface="+mn-lt"/>
              </a:rPr>
              <a:t>подготовки</a:t>
            </a:r>
          </a:p>
          <a:p>
            <a:pPr>
              <a:lnSpc>
                <a:spcPct val="110000"/>
              </a:lnSpc>
            </a:pPr>
            <a:r>
              <a:rPr lang="ru-RU" sz="2000" dirty="0" smtClean="0">
                <a:latin typeface="+mn-lt"/>
              </a:rPr>
              <a:t>     </a:t>
            </a:r>
            <a:r>
              <a:rPr lang="ru-RU" sz="2000" b="1" dirty="0" smtClean="0">
                <a:latin typeface="+mn-lt"/>
              </a:rPr>
              <a:t>09.03.02</a:t>
            </a:r>
            <a:r>
              <a:rPr lang="ru-RU" sz="2000" b="1" i="1" dirty="0" smtClean="0">
                <a:latin typeface="+mn-lt"/>
              </a:rPr>
              <a:t>	</a:t>
            </a:r>
            <a:r>
              <a:rPr lang="ru-RU" sz="2000" b="1" i="1" dirty="0" smtClean="0"/>
              <a:t> </a:t>
            </a:r>
            <a:r>
              <a:rPr lang="ru-RU" sz="2000" b="1" dirty="0" smtClean="0"/>
              <a:t>Информационные    	системы </a:t>
            </a:r>
            <a:r>
              <a:rPr lang="ru-RU" sz="2000" b="1" dirty="0"/>
              <a:t>и технологии </a:t>
            </a:r>
          </a:p>
          <a:p>
            <a:pPr algn="ctr">
              <a:lnSpc>
                <a:spcPct val="110000"/>
              </a:lnSpc>
            </a:pPr>
            <a:endParaRPr lang="ru-RU" sz="2000" i="1" dirty="0" smtClean="0">
              <a:latin typeface="+mn-lt"/>
            </a:endParaRPr>
          </a:p>
          <a:p>
            <a:pPr algn="ctr">
              <a:lnSpc>
                <a:spcPct val="110000"/>
              </a:lnSpc>
            </a:pPr>
            <a:r>
              <a:rPr lang="ru-RU" sz="2000" i="1" dirty="0" smtClean="0">
                <a:latin typeface="+mn-lt"/>
              </a:rPr>
              <a:t>(код</a:t>
            </a:r>
            <a:r>
              <a:rPr lang="ru-RU" sz="2000" i="1" dirty="0">
                <a:latin typeface="+mn-lt"/>
              </a:rPr>
              <a:t>, наименование </a:t>
            </a:r>
            <a:r>
              <a:rPr lang="ru-RU" sz="2000" i="1" dirty="0" smtClean="0">
                <a:latin typeface="+mn-lt"/>
              </a:rPr>
              <a:t>НП по </a:t>
            </a:r>
            <a:r>
              <a:rPr lang="ru-RU" sz="2000" i="1" dirty="0" smtClean="0">
                <a:latin typeface="+mn-lt"/>
              </a:rPr>
              <a:t>ОП по ФГОС ВО)</a:t>
            </a:r>
            <a:endParaRPr lang="ru-RU" sz="1800" i="1" dirty="0">
              <a:latin typeface="+mn-lt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487C9734-6DA6-756B-9FA2-CC862F394B81}"/>
              </a:ext>
            </a:extLst>
          </p:cNvPr>
          <p:cNvSpPr txBox="1">
            <a:spLocks/>
          </p:cNvSpPr>
          <p:nvPr/>
        </p:nvSpPr>
        <p:spPr>
          <a:xfrm>
            <a:off x="4694030" y="907725"/>
            <a:ext cx="4156671" cy="4082149"/>
          </a:xfrm>
          <a:prstGeom prst="rect">
            <a:avLst/>
          </a:prstGeom>
          <a:solidFill>
            <a:schemeClr val="bg1"/>
          </a:solidFill>
          <a:ln>
            <a:solidFill>
              <a:srgbClr val="8600FE"/>
            </a:solidFill>
            <a:prstDash val="sysDot"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ru-RU" sz="2000" i="1" dirty="0">
                <a:latin typeface="+mn-lt"/>
              </a:rPr>
              <a:t>Дополнительная(</a:t>
            </a:r>
            <a:r>
              <a:rPr lang="ru-RU" sz="2000" i="1" dirty="0" err="1">
                <a:latin typeface="+mn-lt"/>
              </a:rPr>
              <a:t>ые</a:t>
            </a:r>
            <a:r>
              <a:rPr lang="ru-RU" sz="2000" i="1" dirty="0">
                <a:latin typeface="+mn-lt"/>
              </a:rPr>
              <a:t>) квалификация(и) (наименование)</a:t>
            </a:r>
          </a:p>
          <a:p>
            <a:pPr algn="ctr">
              <a:lnSpc>
                <a:spcPct val="110000"/>
              </a:lnSpc>
            </a:pPr>
            <a:r>
              <a:rPr lang="ru-RU" sz="2000" b="1" dirty="0" smtClean="0">
                <a:latin typeface="+mn-lt"/>
              </a:rPr>
              <a:t>БАКАЛАВР</a:t>
            </a:r>
            <a:endParaRPr lang="ru-RU" sz="2000" b="1" dirty="0">
              <a:latin typeface="+mn-lt"/>
            </a:endParaRPr>
          </a:p>
          <a:p>
            <a:pPr>
              <a:lnSpc>
                <a:spcPct val="110000"/>
              </a:lnSpc>
            </a:pPr>
            <a:endParaRPr lang="ru-RU" sz="1800" b="1" i="1" dirty="0">
              <a:latin typeface="+mn-lt"/>
            </a:endParaRPr>
          </a:p>
          <a:p>
            <a:pPr>
              <a:lnSpc>
                <a:spcPct val="110000"/>
              </a:lnSpc>
            </a:pPr>
            <a:r>
              <a:rPr lang="ru-RU" sz="2000" i="1" dirty="0" smtClean="0">
                <a:latin typeface="+mn-lt"/>
              </a:rPr>
              <a:t>        по </a:t>
            </a:r>
            <a:r>
              <a:rPr lang="ru-RU" sz="2000" i="1" dirty="0">
                <a:latin typeface="+mn-lt"/>
              </a:rPr>
              <a:t>направлению подготовки</a:t>
            </a:r>
          </a:p>
          <a:p>
            <a:pPr algn="ctr">
              <a:lnSpc>
                <a:spcPct val="110000"/>
              </a:lnSpc>
            </a:pPr>
            <a:r>
              <a:rPr lang="ru-RU" sz="2000" b="1" dirty="0" smtClean="0">
                <a:latin typeface="+mn-lt"/>
              </a:rPr>
              <a:t>38.03.05 Бизнес-информатика</a:t>
            </a:r>
          </a:p>
          <a:p>
            <a:pPr algn="ctr">
              <a:lnSpc>
                <a:spcPct val="110000"/>
              </a:lnSpc>
            </a:pPr>
            <a:endParaRPr lang="ru-RU" sz="2000" i="1" dirty="0" smtClean="0">
              <a:latin typeface="+mn-lt"/>
            </a:endParaRPr>
          </a:p>
          <a:p>
            <a:pPr algn="ctr">
              <a:lnSpc>
                <a:spcPct val="110000"/>
              </a:lnSpc>
            </a:pPr>
            <a:endParaRPr lang="ru-RU" sz="2000" i="1" dirty="0">
              <a:latin typeface="+mn-lt"/>
            </a:endParaRPr>
          </a:p>
          <a:p>
            <a:pPr algn="ctr">
              <a:lnSpc>
                <a:spcPct val="110000"/>
              </a:lnSpc>
            </a:pPr>
            <a:r>
              <a:rPr lang="ru-RU" sz="2000" i="1" dirty="0" smtClean="0">
                <a:latin typeface="+mn-lt"/>
              </a:rPr>
              <a:t>(код</a:t>
            </a:r>
            <a:r>
              <a:rPr lang="ru-RU" sz="2000" i="1" dirty="0">
                <a:latin typeface="+mn-lt"/>
              </a:rPr>
              <a:t>, наименование </a:t>
            </a:r>
            <a:r>
              <a:rPr lang="ru-RU" sz="2000" i="1" dirty="0" smtClean="0">
                <a:latin typeface="+mn-lt"/>
              </a:rPr>
              <a:t>НП                            </a:t>
            </a:r>
            <a:r>
              <a:rPr lang="ru-RU" sz="2000" i="1" dirty="0">
                <a:latin typeface="+mn-lt"/>
              </a:rPr>
              <a:t>по доп. квалификации)</a:t>
            </a:r>
          </a:p>
        </p:txBody>
      </p:sp>
    </p:spTree>
    <p:extLst>
      <p:ext uri="{BB962C8B-B14F-4D97-AF65-F5344CB8AC3E}">
        <p14:creationId xmlns:p14="http://schemas.microsoft.com/office/powerpoint/2010/main" val="673800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625"/>
            <a:ext cx="7303770" cy="657905"/>
          </a:xfrm>
        </p:spPr>
        <p:txBody>
          <a:bodyPr>
            <a:noAutofit/>
          </a:bodyPr>
          <a:lstStyle/>
          <a:p>
            <a:r>
              <a:rPr lang="ru-RU" sz="1800" dirty="0"/>
              <a:t>Запись наименований квалификации(й) обучающихся в дипломе и приложении к нему </a:t>
            </a:r>
            <a:r>
              <a:rPr lang="ru-RU" sz="1800" dirty="0" smtClean="0"/>
              <a:t>(наименование </a:t>
            </a:r>
            <a:r>
              <a:rPr lang="ru-RU" sz="1800" smtClean="0"/>
              <a:t>определяет вуз)</a:t>
            </a:r>
            <a:endParaRPr lang="ru-RU" sz="18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1B19F2DE-62CE-B138-383B-DECEB402B105}"/>
              </a:ext>
            </a:extLst>
          </p:cNvPr>
          <p:cNvSpPr txBox="1">
            <a:spLocks/>
          </p:cNvSpPr>
          <p:nvPr/>
        </p:nvSpPr>
        <p:spPr>
          <a:xfrm>
            <a:off x="293299" y="907725"/>
            <a:ext cx="4062801" cy="4082149"/>
          </a:xfrm>
          <a:prstGeom prst="rect">
            <a:avLst/>
          </a:prstGeom>
          <a:solidFill>
            <a:schemeClr val="bg1"/>
          </a:solidFill>
          <a:ln>
            <a:solidFill>
              <a:srgbClr val="8600FE"/>
            </a:solidFill>
            <a:prstDash val="sysDot"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ru-RU" sz="2000" i="1" dirty="0">
                <a:latin typeface="+mn-lt"/>
              </a:rPr>
              <a:t>Основная квалификация (наименование)</a:t>
            </a:r>
          </a:p>
          <a:p>
            <a:pPr algn="ctr">
              <a:lnSpc>
                <a:spcPct val="110000"/>
              </a:lnSpc>
            </a:pPr>
            <a:r>
              <a:rPr lang="ru-RU" sz="2000" b="1" dirty="0">
                <a:latin typeface="+mn-lt"/>
              </a:rPr>
              <a:t>БАКАЛАВР</a:t>
            </a:r>
          </a:p>
          <a:p>
            <a:pPr>
              <a:lnSpc>
                <a:spcPct val="110000"/>
              </a:lnSpc>
            </a:pPr>
            <a:endParaRPr lang="ru-RU" sz="2000" i="1" dirty="0">
              <a:latin typeface="+mn-lt"/>
            </a:endParaRPr>
          </a:p>
          <a:p>
            <a:pPr>
              <a:lnSpc>
                <a:spcPct val="110000"/>
              </a:lnSpc>
            </a:pPr>
            <a:r>
              <a:rPr lang="ru-RU" sz="2000" i="1" dirty="0" smtClean="0">
                <a:latin typeface="+mn-lt"/>
              </a:rPr>
              <a:t>     по </a:t>
            </a:r>
            <a:r>
              <a:rPr lang="ru-RU" sz="2000" i="1" dirty="0">
                <a:latin typeface="+mn-lt"/>
              </a:rPr>
              <a:t>направлению </a:t>
            </a:r>
            <a:r>
              <a:rPr lang="ru-RU" sz="2000" i="1" dirty="0" smtClean="0">
                <a:latin typeface="+mn-lt"/>
              </a:rPr>
              <a:t>подготовки</a:t>
            </a:r>
          </a:p>
          <a:p>
            <a:pPr>
              <a:lnSpc>
                <a:spcPct val="110000"/>
              </a:lnSpc>
            </a:pPr>
            <a:r>
              <a:rPr lang="ru-RU" sz="2000" dirty="0" smtClean="0">
                <a:latin typeface="+mn-lt"/>
              </a:rPr>
              <a:t>     </a:t>
            </a:r>
            <a:r>
              <a:rPr lang="ru-RU" sz="2000" b="1" dirty="0" smtClean="0">
                <a:latin typeface="+mn-lt"/>
              </a:rPr>
              <a:t>09.03.02</a:t>
            </a:r>
            <a:r>
              <a:rPr lang="ru-RU" sz="2000" b="1" i="1" dirty="0" smtClean="0">
                <a:latin typeface="+mn-lt"/>
              </a:rPr>
              <a:t>	</a:t>
            </a:r>
            <a:r>
              <a:rPr lang="ru-RU" sz="2000" b="1" i="1" dirty="0" smtClean="0"/>
              <a:t> </a:t>
            </a:r>
            <a:r>
              <a:rPr lang="ru-RU" sz="2000" b="1" dirty="0" smtClean="0"/>
              <a:t>Информационные    	системы </a:t>
            </a:r>
            <a:r>
              <a:rPr lang="ru-RU" sz="2000" b="1" dirty="0"/>
              <a:t>и технологии </a:t>
            </a:r>
          </a:p>
          <a:p>
            <a:pPr algn="ctr">
              <a:lnSpc>
                <a:spcPct val="110000"/>
              </a:lnSpc>
            </a:pPr>
            <a:endParaRPr lang="ru-RU" sz="2000" i="1" dirty="0" smtClean="0">
              <a:latin typeface="+mn-lt"/>
            </a:endParaRPr>
          </a:p>
          <a:p>
            <a:pPr algn="ctr">
              <a:lnSpc>
                <a:spcPct val="110000"/>
              </a:lnSpc>
            </a:pPr>
            <a:r>
              <a:rPr lang="ru-RU" sz="2000" i="1" dirty="0" smtClean="0">
                <a:latin typeface="+mn-lt"/>
              </a:rPr>
              <a:t>(код</a:t>
            </a:r>
            <a:r>
              <a:rPr lang="ru-RU" sz="2000" i="1" dirty="0">
                <a:latin typeface="+mn-lt"/>
              </a:rPr>
              <a:t>, наименование </a:t>
            </a:r>
            <a:r>
              <a:rPr lang="ru-RU" sz="2000" i="1" dirty="0" smtClean="0">
                <a:latin typeface="+mn-lt"/>
              </a:rPr>
              <a:t>НП </a:t>
            </a:r>
            <a:r>
              <a:rPr lang="ru-RU" sz="2000" i="1" smtClean="0">
                <a:latin typeface="+mn-lt"/>
              </a:rPr>
              <a:t>по </a:t>
            </a:r>
            <a:r>
              <a:rPr lang="ru-RU" sz="2000" i="1" smtClean="0">
                <a:latin typeface="+mn-lt"/>
              </a:rPr>
              <a:t>ОП по ФГОС ВО)</a:t>
            </a:r>
            <a:endParaRPr lang="ru-RU" sz="1800" i="1" dirty="0">
              <a:latin typeface="+mn-lt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487C9734-6DA6-756B-9FA2-CC862F394B81}"/>
              </a:ext>
            </a:extLst>
          </p:cNvPr>
          <p:cNvSpPr txBox="1">
            <a:spLocks/>
          </p:cNvSpPr>
          <p:nvPr/>
        </p:nvSpPr>
        <p:spPr>
          <a:xfrm>
            <a:off x="4694030" y="907725"/>
            <a:ext cx="4156671" cy="4082149"/>
          </a:xfrm>
          <a:prstGeom prst="rect">
            <a:avLst/>
          </a:prstGeom>
          <a:solidFill>
            <a:schemeClr val="bg1"/>
          </a:solidFill>
          <a:ln>
            <a:solidFill>
              <a:srgbClr val="8600FE"/>
            </a:solidFill>
            <a:prstDash val="sysDot"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ru-RU" sz="2000" i="1" dirty="0">
                <a:latin typeface="+mn-lt"/>
              </a:rPr>
              <a:t>Дополнительная(</a:t>
            </a:r>
            <a:r>
              <a:rPr lang="ru-RU" sz="2000" i="1" dirty="0" err="1">
                <a:latin typeface="+mn-lt"/>
              </a:rPr>
              <a:t>ые</a:t>
            </a:r>
            <a:r>
              <a:rPr lang="ru-RU" sz="2000" i="1" dirty="0">
                <a:latin typeface="+mn-lt"/>
              </a:rPr>
              <a:t>) квалификация(и) (наименование)</a:t>
            </a:r>
          </a:p>
          <a:p>
            <a:pPr algn="ctr">
              <a:lnSpc>
                <a:spcPct val="110000"/>
              </a:lnSpc>
            </a:pPr>
            <a:r>
              <a:rPr lang="ru-RU" sz="2000" b="1" dirty="0" smtClean="0">
                <a:latin typeface="+mn-lt"/>
              </a:rPr>
              <a:t>БАКАЛАВР</a:t>
            </a:r>
            <a:endParaRPr lang="ru-RU" sz="2000" b="1" dirty="0">
              <a:latin typeface="+mn-lt"/>
            </a:endParaRPr>
          </a:p>
          <a:p>
            <a:pPr>
              <a:lnSpc>
                <a:spcPct val="110000"/>
              </a:lnSpc>
            </a:pPr>
            <a:endParaRPr lang="ru-RU" sz="1800" b="1" i="1" dirty="0">
              <a:latin typeface="+mn-lt"/>
            </a:endParaRPr>
          </a:p>
          <a:p>
            <a:pPr>
              <a:lnSpc>
                <a:spcPct val="110000"/>
              </a:lnSpc>
            </a:pPr>
            <a:r>
              <a:rPr lang="ru-RU" sz="2000" i="1" dirty="0" smtClean="0">
                <a:latin typeface="+mn-lt"/>
              </a:rPr>
              <a:t>        по </a:t>
            </a:r>
            <a:r>
              <a:rPr lang="ru-RU" sz="2000" i="1" dirty="0">
                <a:latin typeface="+mn-lt"/>
              </a:rPr>
              <a:t>направлению подготовки</a:t>
            </a:r>
          </a:p>
          <a:p>
            <a:pPr algn="ctr">
              <a:lnSpc>
                <a:spcPct val="110000"/>
              </a:lnSpc>
            </a:pPr>
            <a:r>
              <a:rPr lang="ru-RU" sz="2000" b="1" dirty="0" smtClean="0">
                <a:latin typeface="+mn-lt"/>
              </a:rPr>
              <a:t>10.03.01 Информационная безопасность</a:t>
            </a:r>
          </a:p>
          <a:p>
            <a:pPr algn="ctr">
              <a:lnSpc>
                <a:spcPct val="110000"/>
              </a:lnSpc>
            </a:pPr>
            <a:endParaRPr lang="ru-RU" sz="2000" i="1" dirty="0" smtClean="0">
              <a:latin typeface="+mn-lt"/>
            </a:endParaRPr>
          </a:p>
          <a:p>
            <a:pPr algn="ctr">
              <a:lnSpc>
                <a:spcPct val="110000"/>
              </a:lnSpc>
            </a:pPr>
            <a:r>
              <a:rPr lang="ru-RU" sz="2000" i="1" dirty="0" smtClean="0">
                <a:latin typeface="+mn-lt"/>
              </a:rPr>
              <a:t>(код</a:t>
            </a:r>
            <a:r>
              <a:rPr lang="ru-RU" sz="2000" i="1" dirty="0">
                <a:latin typeface="+mn-lt"/>
              </a:rPr>
              <a:t>, наименование </a:t>
            </a:r>
            <a:r>
              <a:rPr lang="ru-RU" sz="2000" i="1" dirty="0" smtClean="0">
                <a:latin typeface="+mn-lt"/>
              </a:rPr>
              <a:t>НП                            </a:t>
            </a:r>
            <a:r>
              <a:rPr lang="ru-RU" sz="2000" i="1" dirty="0">
                <a:latin typeface="+mn-lt"/>
              </a:rPr>
              <a:t>по доп. квалификации)</a:t>
            </a:r>
          </a:p>
        </p:txBody>
      </p:sp>
    </p:spTree>
    <p:extLst>
      <p:ext uri="{BB962C8B-B14F-4D97-AF65-F5344CB8AC3E}">
        <p14:creationId xmlns:p14="http://schemas.microsoft.com/office/powerpoint/2010/main" val="915698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B4A21EB-F67D-9225-79CD-57ABBFF37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Проблемы:  Отличия квалификаций обучающихся и профессиональных квалификаций</a:t>
            </a:r>
            <a:endParaRPr lang="ru-RU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A2AE8B-0D43-B024-8F8C-9F7C65523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995" y="1174326"/>
            <a:ext cx="10713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BCE6EDB-9765-6C64-2094-6481385946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524864"/>
              </p:ext>
            </p:extLst>
          </p:nvPr>
        </p:nvGraphicFramePr>
        <p:xfrm>
          <a:off x="725693" y="1639895"/>
          <a:ext cx="7717267" cy="2673607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4062030">
                  <a:extLst>
                    <a:ext uri="{9D8B030D-6E8A-4147-A177-3AD203B41FA5}">
                      <a16:colId xmlns:a16="http://schemas.microsoft.com/office/drawing/2014/main" val="3851120434"/>
                    </a:ext>
                  </a:extLst>
                </a:gridCol>
                <a:gridCol w="3655237">
                  <a:extLst>
                    <a:ext uri="{9D8B030D-6E8A-4147-A177-3AD203B41FA5}">
                      <a16:colId xmlns:a16="http://schemas.microsoft.com/office/drawing/2014/main" val="2941687414"/>
                    </a:ext>
                  </a:extLst>
                </a:gridCol>
              </a:tblGrid>
              <a:tr h="43274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Вуз может добавлять задачи и </a:t>
                      </a:r>
                      <a:r>
                        <a:rPr lang="ru-RU" sz="1800" dirty="0" smtClean="0">
                          <a:effectLst/>
                        </a:rPr>
                        <a:t>компетенции в квалификации обучающихся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057685"/>
                  </a:ext>
                </a:extLst>
              </a:tr>
              <a:tr h="16538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Профессиональная квалификация (реестр </a:t>
                      </a:r>
                      <a:r>
                        <a:rPr lang="ru-RU" sz="1800" dirty="0" smtClean="0">
                          <a:effectLst/>
                        </a:rPr>
                        <a:t>Профессиональных квалификаций </a:t>
                      </a:r>
                      <a:r>
                        <a:rPr lang="ru-RU" sz="1800" dirty="0">
                          <a:effectLst/>
                        </a:rPr>
                        <a:t>в НСК)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</a:rPr>
                        <a:t>Квалификация </a:t>
                      </a:r>
                      <a:r>
                        <a:rPr lang="ru-RU" sz="1800" b="1" dirty="0" smtClean="0">
                          <a:effectLst/>
                        </a:rPr>
                        <a:t>обучающихся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4702871"/>
                  </a:ext>
                </a:extLst>
              </a:tr>
              <a:tr h="39959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Имеются отличия (опыт работы, конкретные требования работодателей, перспективы развития, исключение отдельных ТФ, ТД и т.п.)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134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6910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B4A21EB-F67D-9225-79CD-57ABBFF37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" y="242935"/>
            <a:ext cx="7201572" cy="527284"/>
          </a:xfrm>
        </p:spPr>
        <p:txBody>
          <a:bodyPr>
            <a:noAutofit/>
          </a:bodyPr>
          <a:lstStyle/>
          <a:p>
            <a:r>
              <a:rPr lang="ru-RU" sz="2000" dirty="0"/>
              <a:t>Проблемы:  Отличия дополнительных квалификаций от основных квалификаций обучающихся по одинаковым специальностям  или направлениям подготовки </a:t>
            </a:r>
          </a:p>
        </p:txBody>
      </p:sp>
      <p:sp>
        <p:nvSpPr>
          <p:cNvPr id="45" name="Объект 2">
            <a:extLst>
              <a:ext uri="{FF2B5EF4-FFF2-40B4-BE49-F238E27FC236}">
                <a16:creationId xmlns:a16="http://schemas.microsoft.com/office/drawing/2014/main" id="{4B816B94-7991-9983-72D4-C37D9FDCDDD8}"/>
              </a:ext>
            </a:extLst>
          </p:cNvPr>
          <p:cNvSpPr txBox="1">
            <a:spLocks/>
          </p:cNvSpPr>
          <p:nvPr/>
        </p:nvSpPr>
        <p:spPr>
          <a:xfrm>
            <a:off x="546538" y="966952"/>
            <a:ext cx="8229600" cy="381525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b="1" dirty="0" smtClean="0">
                <a:latin typeface="Golos Text" panose="020B0503020202020204"/>
              </a:rPr>
              <a:t>Традиционное понятие квалификации в ВО – совокупность </a:t>
            </a:r>
            <a:r>
              <a:rPr lang="ru-RU" b="1" dirty="0" err="1" smtClean="0">
                <a:latin typeface="Golos Text" panose="020B0503020202020204"/>
              </a:rPr>
              <a:t>Зн</a:t>
            </a:r>
            <a:r>
              <a:rPr lang="ru-RU" b="1" dirty="0" smtClean="0">
                <a:latin typeface="Golos Text" panose="020B0503020202020204"/>
              </a:rPr>
              <a:t>, Ум., </a:t>
            </a:r>
            <a:r>
              <a:rPr lang="ru-RU" b="1" dirty="0" err="1" smtClean="0">
                <a:latin typeface="Golos Text" panose="020B0503020202020204"/>
              </a:rPr>
              <a:t>Нав</a:t>
            </a:r>
            <a:r>
              <a:rPr lang="ru-RU" b="1" dirty="0" smtClean="0">
                <a:latin typeface="Golos Text" panose="020B0503020202020204"/>
              </a:rPr>
              <a:t>.,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latin typeface="Golos Text" panose="020B0503020202020204"/>
              </a:rPr>
              <a:t>приобретенных в течении обучения и потенциально необходимых выпускнику для занятия должностей, требующих ВО. Не учитываются организационно-содержательные  изменения в сфере труда – внедрение НСК, включающей реестры ПС, проф. квалификаций,  областей ПД, процедур НОК и т.п.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latin typeface="Golos Text" panose="020B0503020202020204"/>
              </a:rPr>
              <a:t>Нормативные правовые требования:</a:t>
            </a:r>
            <a:endParaRPr lang="ru-RU" b="1" dirty="0">
              <a:latin typeface="Golos Text" panose="020B0503020202020204"/>
            </a:endParaRPr>
          </a:p>
          <a:p>
            <a:pPr>
              <a:lnSpc>
                <a:spcPct val="110000"/>
              </a:lnSpc>
            </a:pPr>
            <a:r>
              <a:rPr lang="ru-RU" b="1" dirty="0" smtClean="0">
                <a:latin typeface="Golos Text" panose="020B0503020202020204"/>
              </a:rPr>
              <a:t>1.  Соотношение компетенций выпускника:</a:t>
            </a:r>
          </a:p>
          <a:p>
            <a:pPr>
              <a:lnSpc>
                <a:spcPct val="110000"/>
              </a:lnSpc>
            </a:pPr>
            <a:r>
              <a:rPr lang="ru-RU" b="1" dirty="0">
                <a:latin typeface="Golos Text" panose="020B0503020202020204"/>
              </a:rPr>
              <a:t> </a:t>
            </a:r>
            <a:r>
              <a:rPr lang="ru-RU" b="1" dirty="0" smtClean="0">
                <a:latin typeface="Golos Text" panose="020B0503020202020204"/>
              </a:rPr>
              <a:t>- УК сравнимы,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latin typeface="Golos Text" panose="020B0503020202020204"/>
              </a:rPr>
              <a:t> - ОПК должны быть приведены в соответствие (ФГОС ВО),</a:t>
            </a:r>
          </a:p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ru-RU" b="1" dirty="0" smtClean="0">
                <a:latin typeface="Golos Text" panose="020B0503020202020204"/>
              </a:rPr>
              <a:t>ПК должны </a:t>
            </a:r>
            <a:r>
              <a:rPr lang="ru-RU" b="1" smtClean="0">
                <a:latin typeface="Golos Text" panose="020B0503020202020204"/>
              </a:rPr>
              <a:t>быть определены в </a:t>
            </a:r>
            <a:r>
              <a:rPr lang="ru-RU" b="1" dirty="0" smtClean="0">
                <a:latin typeface="Golos Text" panose="020B0503020202020204"/>
              </a:rPr>
              <a:t>соответствии с ПС и Проф. квалификациями. </a:t>
            </a:r>
          </a:p>
          <a:p>
            <a:pPr marL="342900" indent="-342900">
              <a:lnSpc>
                <a:spcPct val="110000"/>
              </a:lnSpc>
              <a:buFontTx/>
              <a:buChar char="-"/>
            </a:pPr>
            <a:endParaRPr lang="ru-RU" b="1" dirty="0" smtClean="0">
              <a:latin typeface="Golos Text" panose="020B0503020202020204"/>
            </a:endParaRPr>
          </a:p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ru-RU" b="1" dirty="0" smtClean="0">
                <a:latin typeface="Golos Text" panose="020B0503020202020204"/>
              </a:rPr>
              <a:t>Требования к структуре ОПОП. Требования к условиям реализации ОПОП соблюдаются.</a:t>
            </a:r>
            <a:endParaRPr lang="ru-RU" b="1" dirty="0">
              <a:latin typeface="Golos Text" panose="020B05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75085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Квалификация в высшем образовании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62DEB1-0743-627E-4D43-C1C590050D58}"/>
              </a:ext>
            </a:extLst>
          </p:cNvPr>
          <p:cNvSpPr txBox="1"/>
          <p:nvPr/>
        </p:nvSpPr>
        <p:spPr>
          <a:xfrm>
            <a:off x="6713220" y="2125385"/>
            <a:ext cx="22563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8600FE"/>
                </a:solidFill>
                <a:effectLst/>
                <a:latin typeface="Golos Text" panose="020B0503020202020204"/>
              </a:rPr>
              <a:t>Вид профессиональной деятельности </a:t>
            </a:r>
            <a:endParaRPr lang="ru-RU" b="1" dirty="0">
              <a:solidFill>
                <a:srgbClr val="8600F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945963-1FFB-F63B-CA45-1A8159555552}"/>
              </a:ext>
            </a:extLst>
          </p:cNvPr>
          <p:cNvSpPr txBox="1"/>
          <p:nvPr/>
        </p:nvSpPr>
        <p:spPr>
          <a:xfrm>
            <a:off x="365759" y="2221056"/>
            <a:ext cx="2643435" cy="151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1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A7079B-F945-B2E2-E939-5C7B03517C65}"/>
              </a:ext>
            </a:extLst>
          </p:cNvPr>
          <p:cNvSpPr txBox="1"/>
          <p:nvPr/>
        </p:nvSpPr>
        <p:spPr>
          <a:xfrm>
            <a:off x="4620084" y="2992999"/>
            <a:ext cx="5859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/>
                <a:latin typeface="Golos Text" panose="020B0503020202020204"/>
              </a:rPr>
              <a:t>ОП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E35A26E-4D41-081A-898B-985084DC5E1B}"/>
              </a:ext>
            </a:extLst>
          </p:cNvPr>
          <p:cNvSpPr txBox="1"/>
          <p:nvPr/>
        </p:nvSpPr>
        <p:spPr>
          <a:xfrm>
            <a:off x="1356644" y="4020850"/>
            <a:ext cx="5859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/>
                <a:latin typeface="Golos Text" panose="020B0503020202020204"/>
              </a:rPr>
              <a:t>ОП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5759" y="927697"/>
            <a:ext cx="79479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C2D2E"/>
                </a:solidFill>
                <a:latin typeface="Golos Text" panose="020B0503020202020204"/>
              </a:rPr>
              <a:t>ВО – подготовка высококвалифицированных </a:t>
            </a:r>
            <a:r>
              <a:rPr lang="ru-RU" sz="2000" b="1" dirty="0" smtClean="0">
                <a:solidFill>
                  <a:srgbClr val="2C2D2E"/>
                </a:solidFill>
                <a:latin typeface="Golos Text" panose="020B0503020202020204"/>
              </a:rPr>
              <a:t>кадров, должно обеспечивать </a:t>
            </a:r>
            <a:r>
              <a:rPr lang="ru-RU" sz="2000" b="1" dirty="0">
                <a:solidFill>
                  <a:srgbClr val="2C2D2E"/>
                </a:solidFill>
                <a:latin typeface="Golos Text" panose="020B0503020202020204"/>
              </a:rPr>
              <a:t>получение </a:t>
            </a:r>
            <a:r>
              <a:rPr lang="ru-RU" sz="2000" b="1" dirty="0" smtClean="0">
                <a:solidFill>
                  <a:srgbClr val="2C2D2E"/>
                </a:solidFill>
                <a:latin typeface="Golos Text" panose="020B0503020202020204"/>
              </a:rPr>
              <a:t>квалификации, соответствующей современным требованиям рынка труда </a:t>
            </a:r>
            <a:r>
              <a:rPr lang="ru-RU" sz="2000" b="1" dirty="0">
                <a:solidFill>
                  <a:srgbClr val="2C2D2E"/>
                </a:solidFill>
                <a:latin typeface="Golos Text" panose="020B0503020202020204"/>
              </a:rPr>
              <a:t>(ФЗ №273 «Об образовании в РФ»)</a:t>
            </a:r>
            <a:endParaRPr lang="ru-RU" sz="2000" dirty="0"/>
          </a:p>
        </p:txBody>
      </p: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F9A80D9F-63BE-7216-8258-5EFC5364FC4B}"/>
              </a:ext>
            </a:extLst>
          </p:cNvPr>
          <p:cNvCxnSpPr>
            <a:cxnSpLocks/>
          </p:cNvCxnSpPr>
          <p:nvPr/>
        </p:nvCxnSpPr>
        <p:spPr>
          <a:xfrm>
            <a:off x="5277970" y="2573634"/>
            <a:ext cx="512507" cy="0"/>
          </a:xfrm>
          <a:prstGeom prst="straightConnector1">
            <a:avLst/>
          </a:prstGeom>
          <a:ln>
            <a:solidFill>
              <a:srgbClr val="8600F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85D58DAE-5B2E-0D04-95B6-EB91543A49F6}"/>
              </a:ext>
            </a:extLst>
          </p:cNvPr>
          <p:cNvCxnSpPr>
            <a:cxnSpLocks/>
          </p:cNvCxnSpPr>
          <p:nvPr/>
        </p:nvCxnSpPr>
        <p:spPr>
          <a:xfrm flipV="1">
            <a:off x="1092259" y="2540134"/>
            <a:ext cx="415537" cy="3"/>
          </a:xfrm>
          <a:prstGeom prst="straightConnector1">
            <a:avLst/>
          </a:prstGeom>
          <a:ln>
            <a:solidFill>
              <a:srgbClr val="8600F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Стрелка влево 71"/>
          <p:cNvSpPr/>
          <p:nvPr/>
        </p:nvSpPr>
        <p:spPr>
          <a:xfrm rot="10800000">
            <a:off x="5277117" y="2372398"/>
            <a:ext cx="1324476" cy="465225"/>
          </a:xfrm>
          <a:prstGeom prst="leftArrow">
            <a:avLst>
              <a:gd name="adj1" fmla="val 42658"/>
              <a:gd name="adj2" fmla="val 507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A5E507-F295-9DE7-73C3-BFC369699E3C}"/>
              </a:ext>
            </a:extLst>
          </p:cNvPr>
          <p:cNvSpPr txBox="1"/>
          <p:nvPr/>
        </p:nvSpPr>
        <p:spPr>
          <a:xfrm>
            <a:off x="2577165" y="2221056"/>
            <a:ext cx="22493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Наименование</a:t>
            </a:r>
            <a:endParaRPr lang="ru-RU" sz="1400" b="1" dirty="0"/>
          </a:p>
          <a:p>
            <a:pPr algn="ctr"/>
            <a:endParaRPr lang="ru-RU" sz="1400" b="1" dirty="0"/>
          </a:p>
          <a:p>
            <a:pPr algn="ctr"/>
            <a:r>
              <a:rPr lang="ru-RU" sz="1600" b="1" dirty="0" smtClean="0">
                <a:solidFill>
                  <a:srgbClr val="2C2D2E"/>
                </a:solidFill>
                <a:effectLst/>
                <a:latin typeface="Golos Text" panose="020B0503020202020204"/>
              </a:rPr>
              <a:t>Требования </a:t>
            </a:r>
            <a:r>
              <a:rPr lang="ru-RU" sz="1400" b="1" dirty="0">
                <a:solidFill>
                  <a:srgbClr val="2C2D2E"/>
                </a:solidFill>
                <a:effectLst/>
                <a:latin typeface="Golos Text" panose="020B0503020202020204"/>
              </a:rPr>
              <a:t>к результатам освоения ОП, уровню компетенций выпускника</a:t>
            </a:r>
            <a:r>
              <a:rPr lang="ru-RU" sz="1400" b="1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8517AB-E684-82A3-243F-ED7862FAE280}"/>
              </a:ext>
            </a:extLst>
          </p:cNvPr>
          <p:cNvSpPr txBox="1"/>
          <p:nvPr/>
        </p:nvSpPr>
        <p:spPr>
          <a:xfrm>
            <a:off x="4960087" y="2161757"/>
            <a:ext cx="187634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Уровень</a:t>
            </a:r>
            <a:endParaRPr lang="ru-RU" sz="1400" b="1" dirty="0"/>
          </a:p>
          <a:p>
            <a:pPr algn="ctr"/>
            <a:endParaRPr lang="ru-RU" sz="1400" b="1" dirty="0"/>
          </a:p>
          <a:p>
            <a:pPr algn="ctr"/>
            <a:endParaRPr lang="ru-RU" sz="1400" b="1" dirty="0"/>
          </a:p>
          <a:p>
            <a:pPr algn="ctr"/>
            <a:r>
              <a:rPr lang="ru-RU" sz="1400" b="1" dirty="0"/>
              <a:t> подготовленности обучающихся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680668-1993-ED72-EA8F-90D901054A15}"/>
              </a:ext>
            </a:extLst>
          </p:cNvPr>
          <p:cNvSpPr txBox="1"/>
          <p:nvPr/>
        </p:nvSpPr>
        <p:spPr>
          <a:xfrm>
            <a:off x="365759" y="2251136"/>
            <a:ext cx="221140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Квалификация </a:t>
            </a:r>
          </a:p>
          <a:p>
            <a:pPr algn="ctr"/>
            <a:endParaRPr lang="ru-RU" sz="1600" b="1" dirty="0"/>
          </a:p>
          <a:p>
            <a:pPr algn="ctr"/>
            <a:r>
              <a:rPr lang="ru-RU" sz="1400" b="1" dirty="0" smtClean="0"/>
              <a:t>обучающихся</a:t>
            </a:r>
            <a:endParaRPr lang="ru-RU" sz="1400" b="1" dirty="0"/>
          </a:p>
          <a:p>
            <a:pPr algn="ctr"/>
            <a:r>
              <a:rPr lang="ru-RU" sz="1400" b="1" dirty="0"/>
              <a:t>по специальности </a:t>
            </a:r>
            <a:r>
              <a:rPr lang="ru-RU" sz="1400" b="1" dirty="0" smtClean="0"/>
              <a:t>или направлению </a:t>
            </a:r>
            <a:r>
              <a:rPr lang="ru-RU" sz="1400" b="1" dirty="0"/>
              <a:t>подготовки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B4DD7260-C04D-A1CA-7629-CE8AED2CF536}"/>
              </a:ext>
            </a:extLst>
          </p:cNvPr>
          <p:cNvCxnSpPr>
            <a:cxnSpLocks/>
          </p:cNvCxnSpPr>
          <p:nvPr/>
        </p:nvCxnSpPr>
        <p:spPr>
          <a:xfrm flipV="1">
            <a:off x="3583208" y="2542811"/>
            <a:ext cx="415537" cy="3"/>
          </a:xfrm>
          <a:prstGeom prst="straightConnector1">
            <a:avLst/>
          </a:prstGeom>
          <a:ln>
            <a:solidFill>
              <a:srgbClr val="8600F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471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4A15E58F-674A-3B8F-F8A5-F27FDA6F6DB2}"/>
              </a:ext>
            </a:extLst>
          </p:cNvPr>
          <p:cNvSpPr/>
          <p:nvPr/>
        </p:nvSpPr>
        <p:spPr>
          <a:xfrm>
            <a:off x="1935055" y="1529189"/>
            <a:ext cx="987839" cy="461666"/>
          </a:xfrm>
          <a:prstGeom prst="roundRect">
            <a:avLst/>
          </a:prstGeom>
          <a:ln w="12700">
            <a:solidFill>
              <a:srgbClr val="8600F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Присвоение квалификации в высшем образовании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4C088B4-2C81-773A-DB59-D6963088C965}"/>
              </a:ext>
            </a:extLst>
          </p:cNvPr>
          <p:cNvSpPr/>
          <p:nvPr/>
        </p:nvSpPr>
        <p:spPr>
          <a:xfrm>
            <a:off x="536769" y="1529189"/>
            <a:ext cx="989473" cy="461665"/>
          </a:xfrm>
          <a:prstGeom prst="roundRect">
            <a:avLst/>
          </a:prstGeom>
          <a:ln w="12700">
            <a:solidFill>
              <a:srgbClr val="8600F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67E98-D4A3-9DF3-0745-C4B44A3A0A41}"/>
              </a:ext>
            </a:extLst>
          </p:cNvPr>
          <p:cNvSpPr txBox="1"/>
          <p:nvPr/>
        </p:nvSpPr>
        <p:spPr>
          <a:xfrm>
            <a:off x="538403" y="1529189"/>
            <a:ext cx="1262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2C2D2E"/>
                </a:solidFill>
                <a:effectLst/>
                <a:latin typeface="Golos Text" panose="020B0503020202020204"/>
              </a:rPr>
              <a:t>   ОП</a:t>
            </a:r>
            <a:endParaRPr lang="ru-RU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10F7A7-85C2-FEDE-3C73-FD1172B33118}"/>
              </a:ext>
            </a:extLst>
          </p:cNvPr>
          <p:cNvSpPr txBox="1"/>
          <p:nvPr/>
        </p:nvSpPr>
        <p:spPr>
          <a:xfrm>
            <a:off x="2056387" y="1529190"/>
            <a:ext cx="944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2C2D2E"/>
                </a:solidFill>
                <a:effectLst/>
                <a:latin typeface="Golos Text" panose="020B0503020202020204"/>
              </a:rPr>
              <a:t>ГИА</a:t>
            </a:r>
            <a:endParaRPr lang="ru-RU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62DEB1-0743-627E-4D43-C1C590050D58}"/>
              </a:ext>
            </a:extLst>
          </p:cNvPr>
          <p:cNvSpPr txBox="1"/>
          <p:nvPr/>
        </p:nvSpPr>
        <p:spPr>
          <a:xfrm>
            <a:off x="5739996" y="1408981"/>
            <a:ext cx="31296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8600FE"/>
                </a:solidFill>
                <a:effectLst/>
                <a:latin typeface="Golos Text" panose="020B0503020202020204"/>
              </a:rPr>
              <a:t>Виды профессиональной деятельности</a:t>
            </a:r>
            <a:endParaRPr lang="ru-RU" sz="2000" b="1" dirty="0">
              <a:solidFill>
                <a:srgbClr val="8600F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676AD2-40B6-9A18-133D-B97CFA6E1291}"/>
              </a:ext>
            </a:extLst>
          </p:cNvPr>
          <p:cNvSpPr txBox="1"/>
          <p:nvPr/>
        </p:nvSpPr>
        <p:spPr>
          <a:xfrm>
            <a:off x="3426546" y="1557139"/>
            <a:ext cx="18514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C2D2E"/>
                </a:solidFill>
                <a:effectLst/>
                <a:latin typeface="Golos Text" panose="020B0503020202020204"/>
              </a:rPr>
              <a:t>квалификация</a:t>
            </a:r>
            <a:endParaRPr lang="ru-RU" sz="2000" b="1" dirty="0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85D58DAE-5B2E-0D04-95B6-EB91543A49F6}"/>
              </a:ext>
            </a:extLst>
          </p:cNvPr>
          <p:cNvCxnSpPr>
            <a:cxnSpLocks/>
          </p:cNvCxnSpPr>
          <p:nvPr/>
        </p:nvCxnSpPr>
        <p:spPr>
          <a:xfrm flipV="1">
            <a:off x="1522847" y="1768308"/>
            <a:ext cx="415537" cy="3"/>
          </a:xfrm>
          <a:prstGeom prst="straightConnector1">
            <a:avLst/>
          </a:prstGeom>
          <a:ln>
            <a:solidFill>
              <a:srgbClr val="8600F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9CF6DC48-BC3B-E3F2-A73C-C23511905EEE}"/>
              </a:ext>
            </a:extLst>
          </p:cNvPr>
          <p:cNvCxnSpPr>
            <a:cxnSpLocks/>
          </p:cNvCxnSpPr>
          <p:nvPr/>
        </p:nvCxnSpPr>
        <p:spPr>
          <a:xfrm>
            <a:off x="2922574" y="1769278"/>
            <a:ext cx="503652" cy="2899"/>
          </a:xfrm>
          <a:prstGeom prst="straightConnector1">
            <a:avLst/>
          </a:prstGeom>
          <a:ln>
            <a:solidFill>
              <a:srgbClr val="8600F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12F7DB72-4FB3-9217-EE2B-BB7A0C7AB370}"/>
              </a:ext>
            </a:extLst>
          </p:cNvPr>
          <p:cNvCxnSpPr>
            <a:cxnSpLocks/>
          </p:cNvCxnSpPr>
          <p:nvPr/>
        </p:nvCxnSpPr>
        <p:spPr>
          <a:xfrm flipV="1">
            <a:off x="5162152" y="1536758"/>
            <a:ext cx="512507" cy="116349"/>
          </a:xfrm>
          <a:prstGeom prst="straightConnector1">
            <a:avLst/>
          </a:prstGeom>
          <a:ln>
            <a:solidFill>
              <a:srgbClr val="8600F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F9A80D9F-63BE-7216-8258-5EFC5364FC4B}"/>
              </a:ext>
            </a:extLst>
          </p:cNvPr>
          <p:cNvCxnSpPr>
            <a:cxnSpLocks/>
          </p:cNvCxnSpPr>
          <p:nvPr/>
        </p:nvCxnSpPr>
        <p:spPr>
          <a:xfrm>
            <a:off x="5227489" y="1762924"/>
            <a:ext cx="512507" cy="0"/>
          </a:xfrm>
          <a:prstGeom prst="straightConnector1">
            <a:avLst/>
          </a:prstGeom>
          <a:ln>
            <a:solidFill>
              <a:srgbClr val="8600F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81EB9FD9-A41D-0563-88B8-D79F98596BB1}"/>
              </a:ext>
            </a:extLst>
          </p:cNvPr>
          <p:cNvCxnSpPr>
            <a:cxnSpLocks/>
          </p:cNvCxnSpPr>
          <p:nvPr/>
        </p:nvCxnSpPr>
        <p:spPr>
          <a:xfrm>
            <a:off x="5182061" y="1901475"/>
            <a:ext cx="492598" cy="104952"/>
          </a:xfrm>
          <a:prstGeom prst="straightConnector1">
            <a:avLst/>
          </a:prstGeom>
          <a:ln>
            <a:solidFill>
              <a:srgbClr val="8600F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0583022C-1D00-F3E2-69B7-06B6E3CEB3ED}"/>
              </a:ext>
            </a:extLst>
          </p:cNvPr>
          <p:cNvGrpSpPr/>
          <p:nvPr/>
        </p:nvGrpSpPr>
        <p:grpSpPr>
          <a:xfrm>
            <a:off x="1181058" y="2972591"/>
            <a:ext cx="1851424" cy="931029"/>
            <a:chOff x="536769" y="2968200"/>
            <a:chExt cx="1851424" cy="931029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0A562AEC-319F-A328-D4EE-92C76522F9FB}"/>
                </a:ext>
              </a:extLst>
            </p:cNvPr>
            <p:cNvSpPr/>
            <p:nvPr/>
          </p:nvSpPr>
          <p:spPr>
            <a:xfrm>
              <a:off x="989668" y="2968200"/>
              <a:ext cx="935871" cy="931029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A945963-1FFB-F63B-CA45-1A8159555552}"/>
                </a:ext>
              </a:extLst>
            </p:cNvPr>
            <p:cNvSpPr txBox="1"/>
            <p:nvPr/>
          </p:nvSpPr>
          <p:spPr>
            <a:xfrm>
              <a:off x="536769" y="3262756"/>
              <a:ext cx="185142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100" b="1" dirty="0">
                  <a:solidFill>
                    <a:srgbClr val="2C2D2E"/>
                  </a:solidFill>
                  <a:effectLst/>
                  <a:latin typeface="Golos Text" panose="020B0503020202020204"/>
                </a:rPr>
                <a:t>Обязательная </a:t>
              </a:r>
            </a:p>
            <a:p>
              <a:pPr algn="ctr"/>
              <a:r>
                <a:rPr lang="ru-RU" sz="1100" b="1" dirty="0">
                  <a:solidFill>
                    <a:srgbClr val="2C2D2E"/>
                  </a:solidFill>
                  <a:effectLst/>
                  <a:latin typeface="Golos Text" panose="020B0503020202020204"/>
                </a:rPr>
                <a:t>часть</a:t>
              </a:r>
              <a:endParaRPr lang="ru-RU" sz="1100" b="1" dirty="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B7A7079B-F945-B2E2-E939-5C7B03517C65}"/>
              </a:ext>
            </a:extLst>
          </p:cNvPr>
          <p:cNvSpPr txBox="1"/>
          <p:nvPr/>
        </p:nvSpPr>
        <p:spPr>
          <a:xfrm>
            <a:off x="4620084" y="2769089"/>
            <a:ext cx="5859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/>
                <a:latin typeface="Golos Text" panose="020B0503020202020204"/>
              </a:rPr>
              <a:t>ОП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E35A26E-4D41-081A-898B-985084DC5E1B}"/>
              </a:ext>
            </a:extLst>
          </p:cNvPr>
          <p:cNvSpPr txBox="1"/>
          <p:nvPr/>
        </p:nvSpPr>
        <p:spPr>
          <a:xfrm>
            <a:off x="1356644" y="3903620"/>
            <a:ext cx="5859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/>
                <a:latin typeface="Golos Text" panose="020B0503020202020204"/>
              </a:rPr>
              <a:t>ОП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DD0041D-FE36-B436-3872-08FDC936357E}"/>
              </a:ext>
            </a:extLst>
          </p:cNvPr>
          <p:cNvSpPr txBox="1"/>
          <p:nvPr/>
        </p:nvSpPr>
        <p:spPr>
          <a:xfrm>
            <a:off x="7158403" y="2918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386B349-9BCD-5055-33DB-CE8C86C6882E}"/>
              </a:ext>
            </a:extLst>
          </p:cNvPr>
          <p:cNvGrpSpPr/>
          <p:nvPr/>
        </p:nvGrpSpPr>
        <p:grpSpPr>
          <a:xfrm>
            <a:off x="3718134" y="3307936"/>
            <a:ext cx="1111964" cy="226951"/>
            <a:chOff x="2981859" y="2923684"/>
            <a:chExt cx="1233175" cy="355250"/>
          </a:xfrm>
        </p:grpSpPr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751319B4-B44C-32F0-125E-2AD70B9C356D}"/>
                </a:ext>
              </a:extLst>
            </p:cNvPr>
            <p:cNvSpPr/>
            <p:nvPr/>
          </p:nvSpPr>
          <p:spPr>
            <a:xfrm>
              <a:off x="2981859" y="2923684"/>
              <a:ext cx="711239" cy="35525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/>
                <a:t>ОПК</a:t>
              </a:r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65A19B44-B28C-C70F-C393-7387EC89918F}"/>
                </a:ext>
              </a:extLst>
            </p:cNvPr>
            <p:cNvSpPr/>
            <p:nvPr/>
          </p:nvSpPr>
          <p:spPr>
            <a:xfrm>
              <a:off x="3693098" y="2923684"/>
              <a:ext cx="521936" cy="355250"/>
            </a:xfrm>
            <a:prstGeom prst="rect">
              <a:avLst/>
            </a:prstGeom>
            <a:solidFill>
              <a:srgbClr val="9307F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/>
                <a:t>ПК</a:t>
              </a:r>
            </a:p>
          </p:txBody>
        </p:sp>
      </p:grpSp>
      <p:sp>
        <p:nvSpPr>
          <p:cNvPr id="60" name="Овал 59">
            <a:extLst>
              <a:ext uri="{FF2B5EF4-FFF2-40B4-BE49-F238E27FC236}">
                <a16:creationId xmlns:a16="http://schemas.microsoft.com/office/drawing/2014/main" id="{2742FF27-1A8D-3C85-87D6-22E765091E6C}"/>
              </a:ext>
            </a:extLst>
          </p:cNvPr>
          <p:cNvSpPr/>
          <p:nvPr/>
        </p:nvSpPr>
        <p:spPr>
          <a:xfrm rot="19612886">
            <a:off x="1391614" y="2454798"/>
            <a:ext cx="2927193" cy="849209"/>
          </a:xfrm>
          <a:prstGeom prst="ellipse">
            <a:avLst/>
          </a:prstGeom>
          <a:noFill/>
          <a:ln w="19050"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A390B73E-67AE-06F4-CFE6-D9847BB571D2}"/>
              </a:ext>
            </a:extLst>
          </p:cNvPr>
          <p:cNvSpPr/>
          <p:nvPr/>
        </p:nvSpPr>
        <p:spPr>
          <a:xfrm>
            <a:off x="1566873" y="3001015"/>
            <a:ext cx="3587880" cy="849209"/>
          </a:xfrm>
          <a:prstGeom prst="ellipse">
            <a:avLst/>
          </a:prstGeom>
          <a:noFill/>
          <a:ln w="1905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4B49BCED-6D49-34B8-BD89-14A8650D0EDB}"/>
              </a:ext>
            </a:extLst>
          </p:cNvPr>
          <p:cNvSpPr/>
          <p:nvPr/>
        </p:nvSpPr>
        <p:spPr>
          <a:xfrm rot="1675295">
            <a:off x="1454464" y="3499934"/>
            <a:ext cx="2927193" cy="849209"/>
          </a:xfrm>
          <a:prstGeom prst="ellipse">
            <a:avLst/>
          </a:prstGeom>
          <a:noFill/>
          <a:ln w="1905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8B8DA16E-7CD1-2570-87A2-D9500E125E91}"/>
              </a:ext>
            </a:extLst>
          </p:cNvPr>
          <p:cNvGrpSpPr/>
          <p:nvPr/>
        </p:nvGrpSpPr>
        <p:grpSpPr>
          <a:xfrm rot="1448313">
            <a:off x="2771080" y="4131321"/>
            <a:ext cx="1145634" cy="265942"/>
            <a:chOff x="2981859" y="2923683"/>
            <a:chExt cx="1233175" cy="355251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54CB7EFA-4295-1872-209B-A47CF044490D}"/>
                </a:ext>
              </a:extLst>
            </p:cNvPr>
            <p:cNvSpPr/>
            <p:nvPr/>
          </p:nvSpPr>
          <p:spPr>
            <a:xfrm>
              <a:off x="2981859" y="2923684"/>
              <a:ext cx="711239" cy="35525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/>
                <a:t>ОПК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F3C15617-5BB9-A08B-8CD6-5AA8A8D3DBC4}"/>
                </a:ext>
              </a:extLst>
            </p:cNvPr>
            <p:cNvSpPr/>
            <p:nvPr/>
          </p:nvSpPr>
          <p:spPr>
            <a:xfrm>
              <a:off x="3693098" y="2923683"/>
              <a:ext cx="521936" cy="355250"/>
            </a:xfrm>
            <a:prstGeom prst="rect">
              <a:avLst/>
            </a:prstGeom>
            <a:solidFill>
              <a:srgbClr val="9307F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/>
                <a:t>ПК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D182D69-C722-CD61-D103-EA7239CA75C0}"/>
              </a:ext>
            </a:extLst>
          </p:cNvPr>
          <p:cNvGrpSpPr/>
          <p:nvPr/>
        </p:nvGrpSpPr>
        <p:grpSpPr>
          <a:xfrm rot="19564040">
            <a:off x="2810288" y="2422134"/>
            <a:ext cx="1101050" cy="264620"/>
            <a:chOff x="2981859" y="2923684"/>
            <a:chExt cx="1233175" cy="355250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86AEE0D0-0648-B636-E870-33FCCCADA56E}"/>
                </a:ext>
              </a:extLst>
            </p:cNvPr>
            <p:cNvSpPr/>
            <p:nvPr/>
          </p:nvSpPr>
          <p:spPr>
            <a:xfrm>
              <a:off x="2981859" y="2923684"/>
              <a:ext cx="711239" cy="35525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/>
                <a:t>ОПК</a:t>
              </a: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FF8285CD-2FEE-5C3E-3C5B-EE713732F3F0}"/>
                </a:ext>
              </a:extLst>
            </p:cNvPr>
            <p:cNvSpPr/>
            <p:nvPr/>
          </p:nvSpPr>
          <p:spPr>
            <a:xfrm>
              <a:off x="3693098" y="2923684"/>
              <a:ext cx="521936" cy="355250"/>
            </a:xfrm>
            <a:prstGeom prst="rect">
              <a:avLst/>
            </a:prstGeom>
            <a:solidFill>
              <a:srgbClr val="9307F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/>
                <a:t>ПК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16ADB8ED-463F-F3CB-AFD9-0CC7BCB5E291}"/>
              </a:ext>
            </a:extLst>
          </p:cNvPr>
          <p:cNvSpPr txBox="1"/>
          <p:nvPr/>
        </p:nvSpPr>
        <p:spPr>
          <a:xfrm rot="19477522">
            <a:off x="2075007" y="2286144"/>
            <a:ext cx="583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effectLst/>
                <a:latin typeface="Golos Text" panose="020B0503020202020204"/>
              </a:rPr>
              <a:t>ОП</a:t>
            </a:r>
            <a:r>
              <a:rPr lang="ru-RU" sz="1000" b="1" dirty="0">
                <a:solidFill>
                  <a:schemeClr val="accent1"/>
                </a:solidFill>
                <a:effectLst/>
                <a:latin typeface="Golos Text" panose="020B0503020202020204"/>
              </a:rPr>
              <a:t>1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80C638C-1510-76BC-EEFA-62D8342BFB63}"/>
              </a:ext>
            </a:extLst>
          </p:cNvPr>
          <p:cNvSpPr txBox="1"/>
          <p:nvPr/>
        </p:nvSpPr>
        <p:spPr>
          <a:xfrm rot="723142">
            <a:off x="4328418" y="2778828"/>
            <a:ext cx="583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8600FE"/>
                </a:solidFill>
                <a:effectLst/>
                <a:latin typeface="Golos Text" panose="020B0503020202020204"/>
              </a:rPr>
              <a:t>ОП</a:t>
            </a:r>
            <a:r>
              <a:rPr lang="ru-RU" sz="1000" b="1" dirty="0">
                <a:solidFill>
                  <a:srgbClr val="8600FE"/>
                </a:solidFill>
                <a:effectLst/>
                <a:latin typeface="Golos Text" panose="020B0503020202020204"/>
              </a:rPr>
              <a:t>2</a:t>
            </a:r>
            <a:endParaRPr lang="ru-RU" b="1" dirty="0">
              <a:solidFill>
                <a:srgbClr val="8600FE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79494DC-5A53-7409-DC02-579D3EDB4E17}"/>
              </a:ext>
            </a:extLst>
          </p:cNvPr>
          <p:cNvSpPr txBox="1"/>
          <p:nvPr/>
        </p:nvSpPr>
        <p:spPr>
          <a:xfrm rot="2564135">
            <a:off x="4005509" y="4017001"/>
            <a:ext cx="583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effectLst/>
                <a:latin typeface="Golos Text" panose="020B0503020202020204"/>
              </a:rPr>
              <a:t>ОП</a:t>
            </a:r>
            <a:r>
              <a:rPr lang="ru-RU" sz="1000" b="1" dirty="0">
                <a:solidFill>
                  <a:srgbClr val="00B0F0"/>
                </a:solidFill>
                <a:latin typeface="Golos Text" panose="020B0503020202020204"/>
              </a:rPr>
              <a:t>3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66" name="Дуга 65">
            <a:extLst>
              <a:ext uri="{FF2B5EF4-FFF2-40B4-BE49-F238E27FC236}">
                <a16:creationId xmlns:a16="http://schemas.microsoft.com/office/drawing/2014/main" id="{0D3F9F0D-E81B-25E5-873C-5029FC98C624}"/>
              </a:ext>
            </a:extLst>
          </p:cNvPr>
          <p:cNvSpPr/>
          <p:nvPr/>
        </p:nvSpPr>
        <p:spPr>
          <a:xfrm rot="13732470">
            <a:off x="1114295" y="2495300"/>
            <a:ext cx="2361490" cy="2121049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47DDBAE-0C6D-51AC-FD76-C2FA89846343}"/>
              </a:ext>
            </a:extLst>
          </p:cNvPr>
          <p:cNvSpPr txBox="1"/>
          <p:nvPr/>
        </p:nvSpPr>
        <p:spPr>
          <a:xfrm rot="16200000">
            <a:off x="123972" y="3176404"/>
            <a:ext cx="2121049" cy="369332"/>
          </a:xfrm>
          <a:prstGeom prst="rect">
            <a:avLst/>
          </a:prstGeom>
          <a:noFill/>
        </p:spPr>
        <p:txBody>
          <a:bodyPr wrap="square">
            <a:prstTxWarp prst="textArchUp">
              <a:avLst>
                <a:gd name="adj" fmla="val 12174892"/>
              </a:avLst>
            </a:prstTxWarp>
            <a:spAutoFit/>
          </a:bodyPr>
          <a:lstStyle/>
          <a:p>
            <a:r>
              <a:rPr lang="ru-RU" sz="1400" b="1" dirty="0">
                <a:solidFill>
                  <a:srgbClr val="8600FE"/>
                </a:solidFill>
                <a:effectLst/>
                <a:latin typeface="Golos Text" panose="020B0503020202020204"/>
              </a:rPr>
              <a:t>Направление подготовки</a:t>
            </a:r>
            <a:endParaRPr lang="ru-RU" sz="1400" b="1" dirty="0">
              <a:solidFill>
                <a:srgbClr val="8600F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BC42AE-84DB-6984-345E-19F5CC0E7A21}"/>
              </a:ext>
            </a:extLst>
          </p:cNvPr>
          <p:cNvSpPr txBox="1"/>
          <p:nvPr/>
        </p:nvSpPr>
        <p:spPr>
          <a:xfrm>
            <a:off x="7158403" y="30360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FD381F5-3830-B1FB-0403-149FB7DB3303}"/>
              </a:ext>
            </a:extLst>
          </p:cNvPr>
          <p:cNvSpPr/>
          <p:nvPr/>
        </p:nvSpPr>
        <p:spPr>
          <a:xfrm>
            <a:off x="5221837" y="2555066"/>
            <a:ext cx="3448827" cy="2258506"/>
          </a:xfrm>
          <a:prstGeom prst="roundRect">
            <a:avLst/>
          </a:prstGeom>
          <a:ln w="12700">
            <a:solidFill>
              <a:srgbClr val="8600F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A254D0-F5D6-6B44-ED68-B6FBECB56D1D}"/>
              </a:ext>
            </a:extLst>
          </p:cNvPr>
          <p:cNvSpPr txBox="1"/>
          <p:nvPr/>
        </p:nvSpPr>
        <p:spPr>
          <a:xfrm>
            <a:off x="5396305" y="2555066"/>
            <a:ext cx="30847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2C2D2E"/>
                </a:solidFill>
                <a:effectLst/>
                <a:latin typeface="Golos Text" panose="020B0503020202020204"/>
              </a:rPr>
              <a:t>Квалификация в дипломе</a:t>
            </a:r>
            <a:endParaRPr lang="ru-RU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F52D2F-08D9-4D6F-12C1-A74897AEED26}"/>
              </a:ext>
            </a:extLst>
          </p:cNvPr>
          <p:cNvSpPr txBox="1"/>
          <p:nvPr/>
        </p:nvSpPr>
        <p:spPr>
          <a:xfrm>
            <a:off x="5513129" y="2859190"/>
            <a:ext cx="3059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C2D2E"/>
                </a:solidFill>
                <a:effectLst/>
                <a:latin typeface="Golos Text" panose="020B0503020202020204"/>
              </a:rPr>
              <a:t>в соответствии с Перечнем </a:t>
            </a:r>
            <a:r>
              <a:rPr lang="ru-RU" sz="1800" b="1" dirty="0" err="1">
                <a:solidFill>
                  <a:srgbClr val="2C2D2E"/>
                </a:solidFill>
                <a:effectLst/>
                <a:latin typeface="Golos Text" panose="020B0503020202020204"/>
              </a:rPr>
              <a:t>СиНП</a:t>
            </a:r>
            <a:r>
              <a:rPr lang="ru-RU" sz="1800" b="1" dirty="0">
                <a:solidFill>
                  <a:srgbClr val="2C2D2E"/>
                </a:solidFill>
                <a:effectLst/>
                <a:latin typeface="Golos Text" panose="020B0503020202020204"/>
              </a:rPr>
              <a:t> ВО (Решение ГЭК)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A69CAB-B7E8-F605-4259-E042147ECD92}"/>
              </a:ext>
            </a:extLst>
          </p:cNvPr>
          <p:cNvSpPr txBox="1"/>
          <p:nvPr/>
        </p:nvSpPr>
        <p:spPr>
          <a:xfrm>
            <a:off x="6065393" y="3636044"/>
            <a:ext cx="13185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C2D2E"/>
                </a:solidFill>
                <a:effectLst/>
                <a:latin typeface="Golos Text" panose="020B0503020202020204"/>
              </a:rPr>
              <a:t>Бакалавр</a:t>
            </a:r>
          </a:p>
          <a:p>
            <a:r>
              <a:rPr lang="ru-RU" b="1" dirty="0">
                <a:solidFill>
                  <a:srgbClr val="2C2D2E"/>
                </a:solidFill>
                <a:latin typeface="Golos Text" panose="020B0503020202020204"/>
              </a:rPr>
              <a:t>Магистр</a:t>
            </a:r>
          </a:p>
          <a:p>
            <a:endParaRPr lang="ru-RU" sz="1200" b="1" dirty="0">
              <a:solidFill>
                <a:srgbClr val="2C2D2E"/>
              </a:solidFill>
              <a:latin typeface="Golos Text" panose="020B0503020202020204"/>
            </a:endParaRPr>
          </a:p>
          <a:p>
            <a:r>
              <a:rPr lang="ru-RU" b="1" dirty="0">
                <a:solidFill>
                  <a:srgbClr val="2C2D2E"/>
                </a:solidFill>
                <a:latin typeface="Golos Text" panose="020B0503020202020204"/>
              </a:rPr>
              <a:t>Инженер      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8C41B9-B262-3F29-D508-D625D6B2F731}"/>
              </a:ext>
            </a:extLst>
          </p:cNvPr>
          <p:cNvSpPr txBox="1"/>
          <p:nvPr/>
        </p:nvSpPr>
        <p:spPr>
          <a:xfrm>
            <a:off x="7158403" y="3721453"/>
            <a:ext cx="1603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2C2D2E"/>
                </a:solidFill>
                <a:effectLst/>
                <a:latin typeface="Golos Text" panose="020B0503020202020204"/>
              </a:rPr>
              <a:t>по направлению подготовки </a:t>
            </a:r>
          </a:p>
          <a:p>
            <a:endParaRPr lang="ru-RU" sz="1200" b="1" dirty="0">
              <a:solidFill>
                <a:srgbClr val="2C2D2E"/>
              </a:solidFill>
              <a:latin typeface="Golos Text" panose="020B0503020202020204"/>
            </a:endParaRPr>
          </a:p>
          <a:p>
            <a:endParaRPr lang="ru-RU" sz="1200" b="1" dirty="0">
              <a:solidFill>
                <a:srgbClr val="2C2D2E"/>
              </a:solidFill>
              <a:latin typeface="Golos Text" panose="020B0503020202020204"/>
            </a:endParaRPr>
          </a:p>
          <a:p>
            <a:r>
              <a:rPr lang="ru-RU" sz="1200" b="1" dirty="0">
                <a:solidFill>
                  <a:srgbClr val="2C2D2E"/>
                </a:solidFill>
                <a:latin typeface="Golos Text" panose="020B0503020202020204"/>
              </a:rPr>
              <a:t>по специальности </a:t>
            </a:r>
            <a:r>
              <a:rPr lang="ru-RU" sz="1200" b="1" dirty="0">
                <a:solidFill>
                  <a:srgbClr val="2C2D2E"/>
                </a:solidFill>
                <a:effectLst/>
                <a:latin typeface="Golos Text" panose="020B0503020202020204"/>
              </a:rPr>
              <a:t>…</a:t>
            </a:r>
            <a:endParaRPr lang="ru-RU" sz="1200" dirty="0"/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154AAE3A-F966-CD1C-17C0-100B8BB67C24}"/>
              </a:ext>
            </a:extLst>
          </p:cNvPr>
          <p:cNvCxnSpPr>
            <a:cxnSpLocks/>
          </p:cNvCxnSpPr>
          <p:nvPr/>
        </p:nvCxnSpPr>
        <p:spPr>
          <a:xfrm>
            <a:off x="6800027" y="3408761"/>
            <a:ext cx="0" cy="312692"/>
          </a:xfrm>
          <a:prstGeom prst="straightConnector1">
            <a:avLst/>
          </a:prstGeom>
          <a:ln w="41275">
            <a:solidFill>
              <a:srgbClr val="8600F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198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0019"/>
            <a:ext cx="7643462" cy="1154430"/>
          </a:xfrm>
        </p:spPr>
        <p:txBody>
          <a:bodyPr>
            <a:noAutofit/>
          </a:bodyPr>
          <a:lstStyle/>
          <a:p>
            <a:r>
              <a:rPr lang="ru-RU" sz="2000" dirty="0" smtClean="0"/>
              <a:t> </a:t>
            </a:r>
            <a:r>
              <a:rPr lang="ru-RU" sz="1800" dirty="0" smtClean="0"/>
              <a:t>Изменения ФЗ № 273 и новый формат записи квалификации(й</a:t>
            </a:r>
            <a:r>
              <a:rPr lang="ru-RU" sz="1800" dirty="0"/>
              <a:t>) обучающихся в дипломе и приложении к нему </a:t>
            </a:r>
            <a:r>
              <a:rPr lang="ru-RU" sz="1800" dirty="0" smtClean="0"/>
              <a:t>в соответствии с перечнем </a:t>
            </a:r>
            <a:r>
              <a:rPr lang="ru-RU" sz="1800" dirty="0" err="1" smtClean="0"/>
              <a:t>СиНП</a:t>
            </a:r>
            <a:r>
              <a:rPr lang="ru-RU" sz="1800" dirty="0" smtClean="0"/>
              <a:t> ВО (вводится с 1.09.2022 г.)</a:t>
            </a:r>
            <a:endParaRPr lang="ru-RU" sz="18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1B19F2DE-62CE-B138-383B-DECEB402B105}"/>
              </a:ext>
            </a:extLst>
          </p:cNvPr>
          <p:cNvSpPr txBox="1">
            <a:spLocks/>
          </p:cNvSpPr>
          <p:nvPr/>
        </p:nvSpPr>
        <p:spPr>
          <a:xfrm>
            <a:off x="293299" y="994411"/>
            <a:ext cx="4062801" cy="3995463"/>
          </a:xfrm>
          <a:prstGeom prst="rect">
            <a:avLst/>
          </a:prstGeom>
          <a:solidFill>
            <a:schemeClr val="bg1"/>
          </a:solidFill>
          <a:ln>
            <a:solidFill>
              <a:srgbClr val="8600FE"/>
            </a:solidFill>
            <a:prstDash val="sysDot"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2000" i="1" dirty="0" smtClean="0">
                <a:latin typeface="+mn-lt"/>
              </a:rPr>
              <a:t>            Квалификация (основная)   		(наименование</a:t>
            </a:r>
            <a:r>
              <a:rPr lang="ru-RU" sz="2000" i="1" dirty="0">
                <a:latin typeface="+mn-lt"/>
              </a:rPr>
              <a:t>)</a:t>
            </a:r>
          </a:p>
          <a:p>
            <a:pPr algn="ctr">
              <a:lnSpc>
                <a:spcPct val="110000"/>
              </a:lnSpc>
            </a:pPr>
            <a:r>
              <a:rPr lang="ru-RU" sz="2000" b="1" dirty="0" smtClean="0">
                <a:latin typeface="+mn-lt"/>
              </a:rPr>
              <a:t>БАКАЛАВР</a:t>
            </a:r>
          </a:p>
          <a:p>
            <a:pPr algn="ctr">
              <a:lnSpc>
                <a:spcPct val="110000"/>
              </a:lnSpc>
            </a:pPr>
            <a:r>
              <a:rPr lang="ru-RU" sz="2000" b="1" dirty="0" smtClean="0">
                <a:latin typeface="+mn-lt"/>
              </a:rPr>
              <a:t>(МАГИСТР)</a:t>
            </a:r>
            <a:endParaRPr lang="ru-RU" sz="2000" b="1" dirty="0">
              <a:latin typeface="+mn-lt"/>
            </a:endParaRPr>
          </a:p>
          <a:p>
            <a:pPr>
              <a:lnSpc>
                <a:spcPct val="110000"/>
              </a:lnSpc>
            </a:pPr>
            <a:endParaRPr lang="ru-RU" sz="2000" b="1" i="1" dirty="0">
              <a:latin typeface="+mn-lt"/>
            </a:endParaRPr>
          </a:p>
          <a:p>
            <a:pPr>
              <a:lnSpc>
                <a:spcPct val="110000"/>
              </a:lnSpc>
            </a:pPr>
            <a:r>
              <a:rPr lang="ru-RU" sz="2000" i="1" dirty="0" smtClean="0">
                <a:latin typeface="+mn-lt"/>
              </a:rPr>
              <a:t>по </a:t>
            </a:r>
            <a:r>
              <a:rPr lang="ru-RU" sz="2000" i="1" dirty="0">
                <a:latin typeface="+mn-lt"/>
              </a:rPr>
              <a:t>направлению подготовки</a:t>
            </a:r>
          </a:p>
          <a:p>
            <a:pPr algn="ctr">
              <a:lnSpc>
                <a:spcPct val="110000"/>
              </a:lnSpc>
            </a:pPr>
            <a:r>
              <a:rPr lang="ru-RU" sz="2000" i="1" dirty="0" smtClean="0">
                <a:latin typeface="+mn-lt"/>
              </a:rPr>
              <a:t>………………………………………………………… (</a:t>
            </a:r>
            <a:r>
              <a:rPr lang="ru-RU" sz="2000" i="1" dirty="0">
                <a:latin typeface="+mn-lt"/>
              </a:rPr>
              <a:t>код, наименование </a:t>
            </a:r>
            <a:r>
              <a:rPr lang="ru-RU" sz="2000" i="1" dirty="0" smtClean="0">
                <a:latin typeface="+mn-lt"/>
              </a:rPr>
              <a:t>НП по которому освоена </a:t>
            </a:r>
            <a:r>
              <a:rPr lang="ru-RU" sz="2000" i="1" dirty="0" smtClean="0">
                <a:latin typeface="+mn-lt"/>
              </a:rPr>
              <a:t>ОП по ФГОС ВО)  </a:t>
            </a:r>
            <a:endParaRPr lang="ru-RU" sz="1800" i="1" dirty="0">
              <a:latin typeface="+mn-lt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487C9734-6DA6-756B-9FA2-CC862F394B81}"/>
              </a:ext>
            </a:extLst>
          </p:cNvPr>
          <p:cNvSpPr txBox="1">
            <a:spLocks/>
          </p:cNvSpPr>
          <p:nvPr/>
        </p:nvSpPr>
        <p:spPr>
          <a:xfrm>
            <a:off x="4694030" y="994411"/>
            <a:ext cx="4156671" cy="3995463"/>
          </a:xfrm>
          <a:prstGeom prst="rect">
            <a:avLst/>
          </a:prstGeom>
          <a:solidFill>
            <a:schemeClr val="bg1"/>
          </a:solidFill>
          <a:ln>
            <a:solidFill>
              <a:srgbClr val="8600FE"/>
            </a:solidFill>
            <a:prstDash val="sysDot"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ru-RU" sz="2000" i="1" dirty="0">
                <a:latin typeface="+mn-lt"/>
              </a:rPr>
              <a:t>Дополнительная(</a:t>
            </a:r>
            <a:r>
              <a:rPr lang="ru-RU" sz="2000" i="1" dirty="0" err="1">
                <a:latin typeface="+mn-lt"/>
              </a:rPr>
              <a:t>ые</a:t>
            </a:r>
            <a:r>
              <a:rPr lang="ru-RU" sz="2000" i="1" dirty="0">
                <a:latin typeface="+mn-lt"/>
              </a:rPr>
              <a:t>) квалификация(и) (наименование)</a:t>
            </a:r>
          </a:p>
          <a:p>
            <a:pPr>
              <a:lnSpc>
                <a:spcPct val="110000"/>
              </a:lnSpc>
            </a:pPr>
            <a:r>
              <a:rPr lang="ru-RU" sz="1800" b="1" i="1" dirty="0" smtClean="0">
                <a:latin typeface="+mn-lt"/>
              </a:rPr>
              <a:t>                          </a:t>
            </a:r>
            <a:r>
              <a:rPr lang="ru-RU" sz="2000" b="1" dirty="0" smtClean="0">
                <a:latin typeface="+mn-lt"/>
              </a:rPr>
              <a:t>БАКАЛАВР</a:t>
            </a:r>
          </a:p>
          <a:p>
            <a:pPr>
              <a:lnSpc>
                <a:spcPct val="110000"/>
              </a:lnSpc>
            </a:pPr>
            <a:r>
              <a:rPr lang="ru-RU" sz="2000" b="1" dirty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                         (МАГИСТР)</a:t>
            </a:r>
            <a:endParaRPr lang="ru-RU" sz="2000" b="1" dirty="0">
              <a:latin typeface="+mn-lt"/>
            </a:endParaRPr>
          </a:p>
          <a:p>
            <a:pPr>
              <a:lnSpc>
                <a:spcPct val="110000"/>
              </a:lnSpc>
            </a:pPr>
            <a:endParaRPr lang="ru-RU" sz="2000" i="1" dirty="0" smtClean="0">
              <a:latin typeface="+mn-lt"/>
            </a:endParaRPr>
          </a:p>
          <a:p>
            <a:pPr>
              <a:lnSpc>
                <a:spcPct val="110000"/>
              </a:lnSpc>
            </a:pPr>
            <a:r>
              <a:rPr lang="ru-RU" sz="2000" i="1" dirty="0" smtClean="0">
                <a:latin typeface="+mn-lt"/>
              </a:rPr>
              <a:t>по </a:t>
            </a:r>
            <a:r>
              <a:rPr lang="ru-RU" sz="2000" i="1" dirty="0">
                <a:latin typeface="+mn-lt"/>
              </a:rPr>
              <a:t>направлению подготовки</a:t>
            </a:r>
          </a:p>
          <a:p>
            <a:pPr algn="ctr">
              <a:lnSpc>
                <a:spcPct val="110000"/>
              </a:lnSpc>
            </a:pPr>
            <a:r>
              <a:rPr lang="ru-RU" sz="2000" i="1" dirty="0" smtClean="0">
                <a:latin typeface="+mn-lt"/>
              </a:rPr>
              <a:t>………………..………………………………………</a:t>
            </a:r>
            <a:endParaRPr lang="ru-RU" sz="2000" i="1" dirty="0">
              <a:latin typeface="+mn-lt"/>
            </a:endParaRPr>
          </a:p>
          <a:p>
            <a:pPr algn="ctr">
              <a:lnSpc>
                <a:spcPct val="110000"/>
              </a:lnSpc>
            </a:pPr>
            <a:r>
              <a:rPr lang="ru-RU" sz="2000" i="1" dirty="0">
                <a:latin typeface="+mn-lt"/>
              </a:rPr>
              <a:t>(код, наименование </a:t>
            </a:r>
            <a:r>
              <a:rPr lang="ru-RU" sz="2000" i="1" dirty="0" smtClean="0">
                <a:latin typeface="+mn-lt"/>
              </a:rPr>
              <a:t>НП                            по которому присваивается  </a:t>
            </a:r>
            <a:r>
              <a:rPr lang="ru-RU" sz="2000" i="1" dirty="0">
                <a:latin typeface="+mn-lt"/>
              </a:rPr>
              <a:t>доп. квалификации)</a:t>
            </a:r>
          </a:p>
        </p:txBody>
      </p:sp>
    </p:spTree>
    <p:extLst>
      <p:ext uri="{BB962C8B-B14F-4D97-AF65-F5344CB8AC3E}">
        <p14:creationId xmlns:p14="http://schemas.microsoft.com/office/powerpoint/2010/main" val="3175875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C9FE03F-277F-A8A4-C0C6-0727AF17B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9" y="788670"/>
            <a:ext cx="8493091" cy="2091690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/>
              <a:t>	</a:t>
            </a:r>
            <a:r>
              <a:rPr lang="ru-RU" sz="2000" i="1" dirty="0" smtClean="0">
                <a:latin typeface="+mj-lt"/>
              </a:rPr>
              <a:t>Квалификация обучающихся (академическая квалификация) </a:t>
            </a:r>
            <a:r>
              <a:rPr lang="ru-RU" sz="2000" dirty="0" smtClean="0">
                <a:latin typeface="+mj-lt"/>
              </a:rPr>
              <a:t>– </a:t>
            </a:r>
            <a:br>
              <a:rPr lang="ru-RU" sz="2000" dirty="0" smtClean="0">
                <a:latin typeface="+mj-lt"/>
              </a:rPr>
            </a:br>
            <a:r>
              <a:rPr lang="ru-RU" sz="2000" dirty="0" smtClean="0">
                <a:latin typeface="+mj-lt"/>
              </a:rPr>
              <a:t>уровень </a:t>
            </a:r>
            <a:r>
              <a:rPr lang="ru-RU" sz="2000" dirty="0" smtClean="0">
                <a:latin typeface="+mj-lt"/>
              </a:rPr>
              <a:t>компетенций, характеризующий подготовленность к решению определенных типов профессиональных задач, установленных в ОПОП и отнесенных к соответствующим специальностям или направлениям подготовки одного уровня образования в соответствии с перечнем специальностей и направлений подготовки высшего образования. </a:t>
            </a:r>
            <a:endParaRPr lang="ru-RU" sz="2000" dirty="0">
              <a:latin typeface="+mj-lt"/>
            </a:endParaRP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0E7CB48E-6681-A314-0345-436D9B17013D}"/>
              </a:ext>
            </a:extLst>
          </p:cNvPr>
          <p:cNvSpPr txBox="1">
            <a:spLocks/>
          </p:cNvSpPr>
          <p:nvPr/>
        </p:nvSpPr>
        <p:spPr>
          <a:xfrm>
            <a:off x="216569" y="968612"/>
            <a:ext cx="8891337" cy="9192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altLang="ru-RU" sz="18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617FC11-7C30-C76B-C079-A81C9B728B65}"/>
              </a:ext>
            </a:extLst>
          </p:cNvPr>
          <p:cNvSpPr txBox="1"/>
          <p:nvPr/>
        </p:nvSpPr>
        <p:spPr>
          <a:xfrm>
            <a:off x="2047760" y="3496597"/>
            <a:ext cx="25242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2C2D2E"/>
              </a:solidFill>
              <a:effectLst/>
            </a:endParaRPr>
          </a:p>
          <a:p>
            <a:endParaRPr lang="ru-RU" dirty="0">
              <a:solidFill>
                <a:srgbClr val="2C2D2E"/>
              </a:solidFill>
            </a:endParaRPr>
          </a:p>
          <a:p>
            <a:endParaRPr lang="ru-RU" dirty="0" smtClean="0">
              <a:solidFill>
                <a:srgbClr val="2C2D2E"/>
              </a:solidFill>
            </a:endParaRPr>
          </a:p>
          <a:p>
            <a:endParaRPr lang="ru-RU" dirty="0">
              <a:solidFill>
                <a:srgbClr val="2C2D2E"/>
              </a:solidFill>
            </a:endParaRPr>
          </a:p>
          <a:p>
            <a:endParaRPr lang="ru-RU" dirty="0" smtClean="0">
              <a:solidFill>
                <a:srgbClr val="2C2D2E"/>
              </a:solidFill>
            </a:endParaRPr>
          </a:p>
          <a:p>
            <a:endParaRPr lang="ru-RU" dirty="0">
              <a:solidFill>
                <a:srgbClr val="2C2D2E"/>
              </a:solidFill>
            </a:endParaRPr>
          </a:p>
          <a:p>
            <a:endParaRPr lang="ru-RU" dirty="0" smtClean="0">
              <a:solidFill>
                <a:srgbClr val="2C2D2E"/>
              </a:solidFill>
            </a:endParaRPr>
          </a:p>
          <a:p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A7BF14A-C7CD-1873-9A94-F513972063A2}"/>
              </a:ext>
            </a:extLst>
          </p:cNvPr>
          <p:cNvSpPr txBox="1"/>
          <p:nvPr/>
        </p:nvSpPr>
        <p:spPr>
          <a:xfrm>
            <a:off x="474345" y="2880360"/>
            <a:ext cx="819531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/>
              <a:t> </a:t>
            </a:r>
            <a:r>
              <a:rPr lang="ru-RU" b="1" i="1" dirty="0" smtClean="0"/>
              <a:t>       </a:t>
            </a:r>
          </a:p>
          <a:p>
            <a:r>
              <a:rPr lang="ru-RU" b="1" i="1" dirty="0" smtClean="0"/>
              <a:t>  </a:t>
            </a:r>
            <a:r>
              <a:rPr lang="ru-RU" sz="2000" b="1" i="1" dirty="0" smtClean="0"/>
              <a:t>Квалификация работника (профессиональная квалификация) </a:t>
            </a:r>
            <a:r>
              <a:rPr lang="ru-RU" sz="2000" b="1" dirty="0" smtClean="0"/>
              <a:t>– </a:t>
            </a:r>
          </a:p>
          <a:p>
            <a:pPr algn="just"/>
            <a:r>
              <a:rPr lang="ru-RU" sz="2000" b="1" dirty="0" smtClean="0"/>
              <a:t>уровень знаний, умений, навыков, опыта работы работника, характеризующий подготовленность для осуществления определенного вида профессиональной деятельности, в том числе выполнения определенных трудовых функций.   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687850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C9FE03F-277F-A8A4-C0C6-0727AF17B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6435"/>
            <a:ext cx="6764215" cy="527284"/>
          </a:xfrm>
        </p:spPr>
        <p:txBody>
          <a:bodyPr>
            <a:noAutofit/>
          </a:bodyPr>
          <a:lstStyle/>
          <a:p>
            <a:r>
              <a:rPr lang="ru-RU" sz="1800" dirty="0"/>
              <a:t>Сопряжение высшего образования и сферы труда </a:t>
            </a:r>
            <a:br>
              <a:rPr lang="ru-RU" sz="1800" dirty="0"/>
            </a:br>
            <a:r>
              <a:rPr lang="ru-RU" sz="1800" dirty="0"/>
              <a:t>(практико-ориентированное образование) – главная тенденция трансформации ВО </a:t>
            </a:r>
          </a:p>
        </p:txBody>
      </p:sp>
      <p:pic>
        <p:nvPicPr>
          <p:cNvPr id="4" name="Picture 14" descr="https://www.premioscodespa.com/wp-content/uploads/2019/10/red-arrow-park-hours-PNG-Cliparts.png">
            <a:extLst>
              <a:ext uri="{FF2B5EF4-FFF2-40B4-BE49-F238E27FC236}">
                <a16:creationId xmlns:a16="http://schemas.microsoft.com/office/drawing/2014/main" id="{E5509BD9-1797-4668-B9F4-7AC7E960C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3" t="27096" r="3993" b="19285"/>
          <a:stretch/>
        </p:blipFill>
        <p:spPr bwMode="auto">
          <a:xfrm rot="21314255">
            <a:off x="1127883" y="2918130"/>
            <a:ext cx="2589912" cy="76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364698-FAA9-FB50-F1C4-18DFE4D8E318}"/>
              </a:ext>
            </a:extLst>
          </p:cNvPr>
          <p:cNvSpPr txBox="1"/>
          <p:nvPr/>
        </p:nvSpPr>
        <p:spPr>
          <a:xfrm>
            <a:off x="4708711" y="1211928"/>
            <a:ext cx="3146026" cy="3234202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11737908"/>
              </a:avLst>
            </a:prstTxWarp>
            <a:spAutoFit/>
          </a:bodyPr>
          <a:lstStyle/>
          <a:p>
            <a:r>
              <a:rPr lang="ru-RU" sz="1400" dirty="0">
                <a:solidFill>
                  <a:schemeClr val="accent4"/>
                </a:solidFill>
                <a:latin typeface="ALSSchlangesans-Bold" panose="02000806040000020004" pitchFamily="50" charset="0"/>
              </a:rPr>
              <a:t>ПРОФЕССИОНАЛЬНАЯ ДЕЯТЕЛЬНОСТЬ ВЫПУСКНИКОВ</a:t>
            </a:r>
          </a:p>
        </p:txBody>
      </p:sp>
      <p:pic>
        <p:nvPicPr>
          <p:cNvPr id="9" name="Picture 2" descr="https://www.clipartmax.com/png/full/179-1796283_euclidean-vector-arah-red-arrow-arrow.png">
            <a:extLst>
              <a:ext uri="{FF2B5EF4-FFF2-40B4-BE49-F238E27FC236}">
                <a16:creationId xmlns:a16="http://schemas.microsoft.com/office/drawing/2014/main" id="{2ABE4753-BC4D-908D-1EA4-33D92D3E3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47"/>
          <a:stretch/>
        </p:blipFill>
        <p:spPr bwMode="auto">
          <a:xfrm rot="8492784">
            <a:off x="4677033" y="1817739"/>
            <a:ext cx="2413835" cy="59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02F2D9-45B1-52A4-C42B-8E8BB56662CE}"/>
              </a:ext>
            </a:extLst>
          </p:cNvPr>
          <p:cNvSpPr txBox="1"/>
          <p:nvPr/>
        </p:nvSpPr>
        <p:spPr>
          <a:xfrm>
            <a:off x="1035388" y="1279586"/>
            <a:ext cx="3021163" cy="2964663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13004727"/>
              </a:avLst>
            </a:prstTxWarp>
            <a:spAutoFit/>
          </a:bodyPr>
          <a:lstStyle/>
          <a:p>
            <a:r>
              <a:rPr lang="ru-RU" sz="1400" dirty="0">
                <a:solidFill>
                  <a:schemeClr val="accent4"/>
                </a:solidFill>
                <a:latin typeface="ALSSchlangesans-Bold" panose="02000806040000020004" pitchFamily="50" charset="0"/>
              </a:rPr>
              <a:t>ОБРАЗОВАТЕЛЬНАЯ ДЕЯТЕЛЬНОСТЬ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BE4584-3106-9897-18EE-EB733B05ADD1}"/>
              </a:ext>
            </a:extLst>
          </p:cNvPr>
          <p:cNvSpPr txBox="1"/>
          <p:nvPr/>
        </p:nvSpPr>
        <p:spPr>
          <a:xfrm>
            <a:off x="2310676" y="1588222"/>
            <a:ext cx="67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4"/>
                </a:solidFill>
                <a:latin typeface="ALSSchlangesans-Bold" panose="02000806040000020004" pitchFamily="50" charset="0"/>
              </a:rPr>
              <a:t>ИОТ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1BB6AB20-CD4B-D047-0E0D-64014D14EDD5}"/>
              </a:ext>
            </a:extLst>
          </p:cNvPr>
          <p:cNvSpPr/>
          <p:nvPr/>
        </p:nvSpPr>
        <p:spPr>
          <a:xfrm>
            <a:off x="1128344" y="1378994"/>
            <a:ext cx="2900070" cy="2900070"/>
          </a:xfrm>
          <a:prstGeom prst="ellipse">
            <a:avLst/>
          </a:prstGeom>
          <a:noFill/>
          <a:ln>
            <a:solidFill>
              <a:schemeClr val="accent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D372ABC-3536-4CDD-E79C-94006255BF0B}"/>
              </a:ext>
            </a:extLst>
          </p:cNvPr>
          <p:cNvSpPr/>
          <p:nvPr/>
        </p:nvSpPr>
        <p:spPr>
          <a:xfrm>
            <a:off x="4848238" y="1328839"/>
            <a:ext cx="2888629" cy="2915411"/>
          </a:xfrm>
          <a:prstGeom prst="ellipse">
            <a:avLst/>
          </a:prstGeom>
          <a:noFill/>
          <a:ln>
            <a:solidFill>
              <a:schemeClr val="accent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DB0C86-372E-F103-DDDA-1D474F56D0CE}"/>
              </a:ext>
            </a:extLst>
          </p:cNvPr>
          <p:cNvSpPr txBox="1"/>
          <p:nvPr/>
        </p:nvSpPr>
        <p:spPr>
          <a:xfrm>
            <a:off x="5175018" y="1608501"/>
            <a:ext cx="1038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4"/>
                </a:solidFill>
                <a:latin typeface="ALSSchlangesans-Bold" panose="02000806040000020004" pitchFamily="50" charset="0"/>
              </a:rPr>
              <a:t>ТПД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B979D7-7D5A-0EA0-41A8-45E5DF22E749}"/>
              </a:ext>
            </a:extLst>
          </p:cNvPr>
          <p:cNvSpPr txBox="1"/>
          <p:nvPr/>
        </p:nvSpPr>
        <p:spPr>
          <a:xfrm>
            <a:off x="23712" y="1770830"/>
            <a:ext cx="1257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accent4"/>
              </a:solidFill>
              <a:latin typeface="ALSSchlangesans-Bold" panose="02000806040000020004" pitchFamily="50" charset="0"/>
            </a:endParaRPr>
          </a:p>
          <a:p>
            <a:r>
              <a:rPr lang="ru-RU" dirty="0">
                <a:solidFill>
                  <a:schemeClr val="accent4"/>
                </a:solidFill>
                <a:latin typeface="ALSSchlangesans-Bold" panose="02000806040000020004" pitchFamily="50" charset="0"/>
              </a:rPr>
              <a:t>ФГОС (ОС)</a:t>
            </a:r>
          </a:p>
          <a:p>
            <a:r>
              <a:rPr lang="ru-RU" sz="1400" dirty="0" smtClean="0">
                <a:solidFill>
                  <a:schemeClr val="accent4"/>
                </a:solidFill>
                <a:latin typeface="ALSSchlangesans-Bold" panose="02000806040000020004" pitchFamily="50" charset="0"/>
              </a:rPr>
              <a:t>Перечни</a:t>
            </a:r>
            <a:endParaRPr lang="ru-RU" sz="1400" dirty="0">
              <a:solidFill>
                <a:schemeClr val="accent4"/>
              </a:solidFill>
              <a:latin typeface="ALSSchlangesans-Bold" panose="02000806040000020004" pitchFamily="50" charset="0"/>
            </a:endParaRPr>
          </a:p>
          <a:p>
            <a:r>
              <a:rPr lang="ru-RU" sz="1400" dirty="0" err="1" smtClean="0">
                <a:solidFill>
                  <a:schemeClr val="accent4"/>
                </a:solidFill>
                <a:latin typeface="ALSSchlangesans-Bold" panose="02000806040000020004" pitchFamily="50" charset="0"/>
              </a:rPr>
              <a:t>СиНП</a:t>
            </a:r>
            <a:r>
              <a:rPr lang="ru-RU" sz="1400" dirty="0" smtClean="0">
                <a:solidFill>
                  <a:schemeClr val="accent4"/>
                </a:solidFill>
                <a:latin typeface="ALSSchlangesans-Bold" panose="02000806040000020004" pitchFamily="50" charset="0"/>
              </a:rPr>
              <a:t> ВО</a:t>
            </a:r>
            <a:endParaRPr lang="ru-RU" sz="1400" dirty="0">
              <a:solidFill>
                <a:schemeClr val="accent4"/>
              </a:solidFill>
              <a:latin typeface="ALSSchlangesans-Bold" panose="02000806040000020004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3455BC-C83F-CA7F-7A4B-594066E47F8D}"/>
              </a:ext>
            </a:extLst>
          </p:cNvPr>
          <p:cNvSpPr txBox="1"/>
          <p:nvPr/>
        </p:nvSpPr>
        <p:spPr>
          <a:xfrm>
            <a:off x="7943060" y="1190176"/>
            <a:ext cx="126020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4"/>
                </a:solidFill>
                <a:latin typeface="ALSSchlangesans-Bold" panose="02000806040000020004" pitchFamily="50" charset="0"/>
              </a:rPr>
              <a:t>НСК</a:t>
            </a:r>
          </a:p>
          <a:p>
            <a:r>
              <a:rPr lang="ru-RU" sz="1200" dirty="0">
                <a:solidFill>
                  <a:schemeClr val="accent4"/>
                </a:solidFill>
                <a:latin typeface="ALSSchlangesans-Bold" panose="02000806040000020004" pitchFamily="50" charset="0"/>
              </a:rPr>
              <a:t>Области, Виды </a:t>
            </a:r>
          </a:p>
          <a:p>
            <a:pPr algn="ctr"/>
            <a:r>
              <a:rPr lang="ru-RU" sz="1400" dirty="0" smtClean="0">
                <a:solidFill>
                  <a:schemeClr val="accent4"/>
                </a:solidFill>
                <a:latin typeface="ALSSchlangesans-Bold" panose="02000806040000020004" pitchFamily="50" charset="0"/>
              </a:rPr>
              <a:t>Реестры</a:t>
            </a:r>
            <a:r>
              <a:rPr lang="en-US" sz="1400" b="1" dirty="0" smtClean="0">
                <a:solidFill>
                  <a:schemeClr val="accent4"/>
                </a:solidFill>
                <a:latin typeface="ALSSchlangesans-Bold" panose="02000806040000020004" pitchFamily="50" charset="0"/>
              </a:rPr>
              <a:t> </a:t>
            </a:r>
            <a:r>
              <a:rPr lang="ru-RU" sz="1400" b="1" dirty="0" smtClean="0">
                <a:solidFill>
                  <a:schemeClr val="accent4"/>
                </a:solidFill>
                <a:latin typeface="ALSSchlangesans-Bold" panose="02000806040000020004" pitchFamily="50" charset="0"/>
              </a:rPr>
              <a:t>ПС</a:t>
            </a:r>
            <a:endParaRPr lang="ru-RU" sz="1400" b="1" dirty="0">
              <a:solidFill>
                <a:schemeClr val="accent4"/>
              </a:solidFill>
              <a:latin typeface="ALSSchlangesans-Bold" panose="02000806040000020004" pitchFamily="50" charset="0"/>
            </a:endParaRPr>
          </a:p>
          <a:p>
            <a:r>
              <a:rPr lang="ru-RU" sz="1200" dirty="0" smtClean="0">
                <a:solidFill>
                  <a:schemeClr val="accent4"/>
                </a:solidFill>
                <a:latin typeface="ALSSchlangesans-Bold" panose="02000806040000020004" pitchFamily="50" charset="0"/>
              </a:rPr>
              <a:t>Реестры </a:t>
            </a:r>
            <a:r>
              <a:rPr lang="ru-RU" sz="1200" dirty="0" err="1" smtClean="0">
                <a:solidFill>
                  <a:schemeClr val="accent4"/>
                </a:solidFill>
                <a:latin typeface="ALSSchlangesans-Bold" panose="02000806040000020004" pitchFamily="50" charset="0"/>
              </a:rPr>
              <a:t>Профессион</a:t>
            </a:r>
            <a:r>
              <a:rPr lang="ru-RU" sz="1200" dirty="0">
                <a:solidFill>
                  <a:schemeClr val="accent4"/>
                </a:solidFill>
                <a:latin typeface="ALSSchlangesans-Bold" panose="02000806040000020004" pitchFamily="50" charset="0"/>
              </a:rPr>
              <a:t>.</a:t>
            </a:r>
          </a:p>
          <a:p>
            <a:r>
              <a:rPr lang="ru-RU" sz="1200" dirty="0">
                <a:solidFill>
                  <a:schemeClr val="accent4"/>
                </a:solidFill>
                <a:latin typeface="ALSSchlangesans-Bold" panose="02000806040000020004" pitchFamily="50" charset="0"/>
              </a:rPr>
              <a:t>квалификации</a:t>
            </a:r>
          </a:p>
        </p:txBody>
      </p:sp>
      <p:sp>
        <p:nvSpPr>
          <p:cNvPr id="18" name="Стрелка вправо 18">
            <a:extLst>
              <a:ext uri="{FF2B5EF4-FFF2-40B4-BE49-F238E27FC236}">
                <a16:creationId xmlns:a16="http://schemas.microsoft.com/office/drawing/2014/main" id="{0F7CE582-2055-596F-77A9-C1539BB659A9}"/>
              </a:ext>
            </a:extLst>
          </p:cNvPr>
          <p:cNvSpPr/>
          <p:nvPr/>
        </p:nvSpPr>
        <p:spPr>
          <a:xfrm>
            <a:off x="936437" y="2522765"/>
            <a:ext cx="269868" cy="148106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https://www.clipartmax.com/png/full/179-1796283_euclidean-vector-arah-red-arrow-arrow.png">
            <a:extLst>
              <a:ext uri="{FF2B5EF4-FFF2-40B4-BE49-F238E27FC236}">
                <a16:creationId xmlns:a16="http://schemas.microsoft.com/office/drawing/2014/main" id="{581A97C7-1E03-2CD4-4A08-71638DAD0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92"/>
          <a:stretch/>
        </p:blipFill>
        <p:spPr bwMode="auto">
          <a:xfrm rot="9353332">
            <a:off x="5026737" y="2267502"/>
            <a:ext cx="2417049" cy="62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www.clipartmax.com/png/full/179-1796283_euclidean-vector-arah-red-arrow-arrow.png">
            <a:extLst>
              <a:ext uri="{FF2B5EF4-FFF2-40B4-BE49-F238E27FC236}">
                <a16:creationId xmlns:a16="http://schemas.microsoft.com/office/drawing/2014/main" id="{91EF0CA6-8997-B873-0EF6-CEBE58336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92"/>
          <a:stretch/>
        </p:blipFill>
        <p:spPr bwMode="auto">
          <a:xfrm rot="12311518" flipV="1">
            <a:off x="4758782" y="3196113"/>
            <a:ext cx="2483050" cy="41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clipartmax.com/png/full/179-1796283_euclidean-vector-arah-red-arrow-arrow.png">
            <a:extLst>
              <a:ext uri="{FF2B5EF4-FFF2-40B4-BE49-F238E27FC236}">
                <a16:creationId xmlns:a16="http://schemas.microsoft.com/office/drawing/2014/main" id="{796255F3-8645-3D19-6E6F-DA8B7E1AD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47"/>
          <a:stretch/>
        </p:blipFill>
        <p:spPr bwMode="auto">
          <a:xfrm rot="10417066">
            <a:off x="1261626" y="2804313"/>
            <a:ext cx="2421169" cy="3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https://www.premioscodespa.com/wp-content/uploads/2019/10/red-arrow-park-hours-PNG-Cliparts.png">
            <a:extLst>
              <a:ext uri="{FF2B5EF4-FFF2-40B4-BE49-F238E27FC236}">
                <a16:creationId xmlns:a16="http://schemas.microsoft.com/office/drawing/2014/main" id="{464B5832-C412-D423-4726-4390F337A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3" t="27096" r="3993" b="19285"/>
          <a:stretch/>
        </p:blipFill>
        <p:spPr bwMode="auto">
          <a:xfrm rot="285745" flipV="1">
            <a:off x="1125249" y="1808578"/>
            <a:ext cx="2589912" cy="82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clipartmax.com/png/full/179-1796283_euclidean-vector-arah-red-arrow-arrow.png">
            <a:extLst>
              <a:ext uri="{FF2B5EF4-FFF2-40B4-BE49-F238E27FC236}">
                <a16:creationId xmlns:a16="http://schemas.microsoft.com/office/drawing/2014/main" id="{DB7C297E-4E01-9ADB-A5B2-FA77A0AF18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47"/>
          <a:stretch/>
        </p:blipFill>
        <p:spPr bwMode="auto">
          <a:xfrm rot="11182934" flipV="1">
            <a:off x="1219014" y="2452532"/>
            <a:ext cx="2421169" cy="3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003081A2-C768-096B-B2C2-59130339E891}"/>
              </a:ext>
            </a:extLst>
          </p:cNvPr>
          <p:cNvGrpSpPr/>
          <p:nvPr/>
        </p:nvGrpSpPr>
        <p:grpSpPr>
          <a:xfrm>
            <a:off x="1154460" y="2518496"/>
            <a:ext cx="510774" cy="492826"/>
            <a:chOff x="1349201" y="2518496"/>
            <a:chExt cx="510774" cy="492826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1D27DA57-77BA-1C5F-B1B0-8B77D078CFE4}"/>
                </a:ext>
              </a:extLst>
            </p:cNvPr>
            <p:cNvSpPr/>
            <p:nvPr/>
          </p:nvSpPr>
          <p:spPr>
            <a:xfrm>
              <a:off x="1363941" y="2518496"/>
              <a:ext cx="492826" cy="49282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D9946F2-30C8-A7CD-2B8E-2E53B69F074D}"/>
                </a:ext>
              </a:extLst>
            </p:cNvPr>
            <p:cNvSpPr txBox="1"/>
            <p:nvPr/>
          </p:nvSpPr>
          <p:spPr>
            <a:xfrm>
              <a:off x="1349201" y="2629204"/>
              <a:ext cx="5107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solidFill>
                    <a:schemeClr val="bg1"/>
                  </a:solidFill>
                  <a:latin typeface="ALSSchlangesans-Bold" panose="02000806040000020004" pitchFamily="50" charset="0"/>
                </a:rPr>
                <a:t>ядро </a:t>
              </a:r>
            </a:p>
          </p:txBody>
        </p:sp>
      </p:grpSp>
      <p:pic>
        <p:nvPicPr>
          <p:cNvPr id="27" name="Picture 2" descr="https://www.clipartmax.com/png/full/179-1796283_euclidean-vector-arah-red-arrow-arrow.png">
            <a:extLst>
              <a:ext uri="{FF2B5EF4-FFF2-40B4-BE49-F238E27FC236}">
                <a16:creationId xmlns:a16="http://schemas.microsoft.com/office/drawing/2014/main" id="{78DBFA61-ADF4-665B-2211-E4267FECDD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92"/>
          <a:stretch/>
        </p:blipFill>
        <p:spPr bwMode="auto">
          <a:xfrm rot="10800000">
            <a:off x="5003524" y="2908200"/>
            <a:ext cx="2581256" cy="44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DF2F632-049D-6368-FEBD-52AF1379F6F6}"/>
              </a:ext>
            </a:extLst>
          </p:cNvPr>
          <p:cNvSpPr txBox="1"/>
          <p:nvPr/>
        </p:nvSpPr>
        <p:spPr>
          <a:xfrm rot="10800000" flipV="1">
            <a:off x="2029712" y="3789977"/>
            <a:ext cx="1142999" cy="338554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4"/>
                </a:solidFill>
                <a:latin typeface="ALSSchlangesans-Bold" panose="02000806040000020004" pitchFamily="50" charset="0"/>
              </a:rPr>
              <a:t>ИОП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9A4C91-5154-72EF-E91C-6DDB65C31E7A}"/>
              </a:ext>
            </a:extLst>
          </p:cNvPr>
          <p:cNvSpPr txBox="1"/>
          <p:nvPr/>
        </p:nvSpPr>
        <p:spPr>
          <a:xfrm rot="10800000" flipV="1">
            <a:off x="5827990" y="3819164"/>
            <a:ext cx="685800" cy="338554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4"/>
                </a:solidFill>
                <a:latin typeface="ALSSchlangesans-Bold" panose="02000806040000020004" pitchFamily="50" charset="0"/>
              </a:rPr>
              <a:t>ТФ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F8BA192D-6946-55A6-B431-4F9DF0CBA892}"/>
              </a:ext>
            </a:extLst>
          </p:cNvPr>
          <p:cNvCxnSpPr/>
          <p:nvPr/>
        </p:nvCxnSpPr>
        <p:spPr>
          <a:xfrm>
            <a:off x="1743052" y="1912921"/>
            <a:ext cx="22303" cy="8758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1F1C856E-D29F-6032-7659-F2B956A08656}"/>
              </a:ext>
            </a:extLst>
          </p:cNvPr>
          <p:cNvCxnSpPr/>
          <p:nvPr/>
        </p:nvCxnSpPr>
        <p:spPr>
          <a:xfrm>
            <a:off x="2043952" y="1828416"/>
            <a:ext cx="12111" cy="1104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E34EA887-8E9D-B28E-0D3D-8D378703C709}"/>
              </a:ext>
            </a:extLst>
          </p:cNvPr>
          <p:cNvCxnSpPr/>
          <p:nvPr/>
        </p:nvCxnSpPr>
        <p:spPr>
          <a:xfrm flipV="1">
            <a:off x="2445652" y="1876333"/>
            <a:ext cx="20813" cy="14762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0EECA537-4C47-4E53-3960-0AAE037E9BA8}"/>
              </a:ext>
            </a:extLst>
          </p:cNvPr>
          <p:cNvCxnSpPr/>
          <p:nvPr/>
        </p:nvCxnSpPr>
        <p:spPr>
          <a:xfrm flipH="1">
            <a:off x="2815537" y="2013018"/>
            <a:ext cx="64198" cy="16330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95317F5-31DC-2AFD-4D6B-65021319710B}"/>
              </a:ext>
            </a:extLst>
          </p:cNvPr>
          <p:cNvSpPr txBox="1"/>
          <p:nvPr/>
        </p:nvSpPr>
        <p:spPr>
          <a:xfrm>
            <a:off x="1765355" y="1753222"/>
            <a:ext cx="3027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Д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3D0769-380A-032B-BD7B-6ECBDCB8374D}"/>
              </a:ext>
            </a:extLst>
          </p:cNvPr>
          <p:cNvSpPr txBox="1"/>
          <p:nvPr/>
        </p:nvSpPr>
        <p:spPr>
          <a:xfrm>
            <a:off x="2123088" y="1753222"/>
            <a:ext cx="3027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М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0F8646-8278-BCB3-20B8-05723B7B77F1}"/>
              </a:ext>
            </a:extLst>
          </p:cNvPr>
          <p:cNvSpPr txBox="1"/>
          <p:nvPr/>
        </p:nvSpPr>
        <p:spPr>
          <a:xfrm>
            <a:off x="2504117" y="1879948"/>
            <a:ext cx="375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ПР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223AF47F-86A9-AE1B-C4CF-52DF38D46789}"/>
              </a:ext>
            </a:extLst>
          </p:cNvPr>
          <p:cNvCxnSpPr/>
          <p:nvPr/>
        </p:nvCxnSpPr>
        <p:spPr>
          <a:xfrm>
            <a:off x="5455161" y="2230043"/>
            <a:ext cx="90834" cy="13732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009A85C2-EA3F-C9FE-A110-F245E5255A7B}"/>
              </a:ext>
            </a:extLst>
          </p:cNvPr>
          <p:cNvCxnSpPr/>
          <p:nvPr/>
        </p:nvCxnSpPr>
        <p:spPr>
          <a:xfrm>
            <a:off x="5782572" y="2073566"/>
            <a:ext cx="90834" cy="13732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2D303EFB-55F9-222E-2379-A657D7D1B1D7}"/>
              </a:ext>
            </a:extLst>
          </p:cNvPr>
          <p:cNvCxnSpPr/>
          <p:nvPr/>
        </p:nvCxnSpPr>
        <p:spPr>
          <a:xfrm>
            <a:off x="6015853" y="1892588"/>
            <a:ext cx="119288" cy="1457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1B2B4AE-8375-DD92-A27C-53B6CA405443}"/>
              </a:ext>
            </a:extLst>
          </p:cNvPr>
          <p:cNvSpPr txBox="1"/>
          <p:nvPr/>
        </p:nvSpPr>
        <p:spPr>
          <a:xfrm>
            <a:off x="5513472" y="2091852"/>
            <a:ext cx="375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ТФ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9DA83B-87E3-DFD2-44DB-AACE2F927F75}"/>
              </a:ext>
            </a:extLst>
          </p:cNvPr>
          <p:cNvSpPr txBox="1"/>
          <p:nvPr/>
        </p:nvSpPr>
        <p:spPr>
          <a:xfrm>
            <a:off x="5809660" y="1916278"/>
            <a:ext cx="375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ТФ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EE46822-02D6-5D1D-8A13-C47E3A2DF1B7}"/>
              </a:ext>
            </a:extLst>
          </p:cNvPr>
          <p:cNvSpPr txBox="1"/>
          <p:nvPr/>
        </p:nvSpPr>
        <p:spPr>
          <a:xfrm>
            <a:off x="5197674" y="2218468"/>
            <a:ext cx="375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ТФ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6CD187F-57DC-364C-680C-FC25D04C462D}"/>
              </a:ext>
            </a:extLst>
          </p:cNvPr>
          <p:cNvSpPr txBox="1"/>
          <p:nvPr/>
        </p:nvSpPr>
        <p:spPr>
          <a:xfrm>
            <a:off x="3652892" y="2253832"/>
            <a:ext cx="1743383" cy="1261884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4"/>
                </a:solidFill>
                <a:latin typeface="ALSSchlangesans-Bold" panose="02000806040000020004" pitchFamily="50" charset="0"/>
              </a:rPr>
              <a:t>КОМПЕТЕНЦИИ </a:t>
            </a:r>
          </a:p>
          <a:p>
            <a:pPr algn="ctr"/>
            <a:endParaRPr lang="ru-RU" sz="1600" b="1" dirty="0">
              <a:solidFill>
                <a:schemeClr val="accent4"/>
              </a:solidFill>
              <a:latin typeface="ALSSchlangesans-Bold" panose="02000806040000020004" pitchFamily="50" charset="0"/>
            </a:endParaRPr>
          </a:p>
          <a:p>
            <a:pPr algn="ctr"/>
            <a:endParaRPr lang="ru-RU" sz="1400" b="1" dirty="0">
              <a:solidFill>
                <a:schemeClr val="accent4"/>
              </a:solidFill>
              <a:latin typeface="ALSSchlangesans-Bold" panose="02000806040000020004" pitchFamily="50" charset="0"/>
            </a:endParaRPr>
          </a:p>
          <a:p>
            <a:pPr algn="ctr"/>
            <a:r>
              <a:rPr lang="ru-RU" sz="1400" b="1" dirty="0">
                <a:solidFill>
                  <a:schemeClr val="accent4"/>
                </a:solidFill>
                <a:latin typeface="ALSSchlangesans-Bold" panose="02000806040000020004" pitchFamily="50" charset="0"/>
              </a:rPr>
              <a:t>КВАЛИФИКАЦИИ</a:t>
            </a:r>
          </a:p>
          <a:p>
            <a:pPr algn="ctr"/>
            <a:endParaRPr lang="ru-RU" sz="1600" dirty="0">
              <a:solidFill>
                <a:schemeClr val="accent4"/>
              </a:solidFill>
              <a:latin typeface="ALSSchlangesans-Bold" panose="02000806040000020004" pitchFamily="50" charset="0"/>
            </a:endParaRPr>
          </a:p>
        </p:txBody>
      </p:sp>
      <p:sp>
        <p:nvSpPr>
          <p:cNvPr id="44" name="Стрелка влево 40">
            <a:extLst>
              <a:ext uri="{FF2B5EF4-FFF2-40B4-BE49-F238E27FC236}">
                <a16:creationId xmlns:a16="http://schemas.microsoft.com/office/drawing/2014/main" id="{7D66F4B2-91CE-303D-240E-49BD5FAD0176}"/>
              </a:ext>
            </a:extLst>
          </p:cNvPr>
          <p:cNvSpPr/>
          <p:nvPr/>
        </p:nvSpPr>
        <p:spPr>
          <a:xfrm>
            <a:off x="3816077" y="2548794"/>
            <a:ext cx="1437502" cy="116137"/>
          </a:xfrm>
          <a:prstGeom prst="leftArrow">
            <a:avLst>
              <a:gd name="adj1" fmla="val 42658"/>
              <a:gd name="adj2" fmla="val 507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лево 41">
            <a:extLst>
              <a:ext uri="{FF2B5EF4-FFF2-40B4-BE49-F238E27FC236}">
                <a16:creationId xmlns:a16="http://schemas.microsoft.com/office/drawing/2014/main" id="{AB6C4D47-B848-B484-34D9-3539426A3E3C}"/>
              </a:ext>
            </a:extLst>
          </p:cNvPr>
          <p:cNvSpPr/>
          <p:nvPr/>
        </p:nvSpPr>
        <p:spPr>
          <a:xfrm rot="10800000">
            <a:off x="3956343" y="3173569"/>
            <a:ext cx="1389707" cy="211755"/>
          </a:xfrm>
          <a:prstGeom prst="leftArrow">
            <a:avLst>
              <a:gd name="adj1" fmla="val 26338"/>
              <a:gd name="adj2" fmla="val 507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лево 56">
            <a:extLst>
              <a:ext uri="{FF2B5EF4-FFF2-40B4-BE49-F238E27FC236}">
                <a16:creationId xmlns:a16="http://schemas.microsoft.com/office/drawing/2014/main" id="{5577E344-445E-4E6D-77D7-37DFB3BB504F}"/>
              </a:ext>
            </a:extLst>
          </p:cNvPr>
          <p:cNvSpPr/>
          <p:nvPr/>
        </p:nvSpPr>
        <p:spPr>
          <a:xfrm rot="5400000">
            <a:off x="7125639" y="3891494"/>
            <a:ext cx="452924" cy="465225"/>
          </a:xfrm>
          <a:prstGeom prst="leftArrow">
            <a:avLst>
              <a:gd name="adj1" fmla="val 42658"/>
              <a:gd name="adj2" fmla="val 507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39EA92-56E0-0343-0F11-E1B5DAE78E7A}"/>
              </a:ext>
            </a:extLst>
          </p:cNvPr>
          <p:cNvSpPr txBox="1"/>
          <p:nvPr/>
        </p:nvSpPr>
        <p:spPr>
          <a:xfrm>
            <a:off x="872978" y="4370930"/>
            <a:ext cx="3548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4"/>
                </a:solidFill>
                <a:latin typeface="ALSSchlangesans-Bold" panose="02000806040000020004" pitchFamily="50" charset="0"/>
              </a:rPr>
              <a:t>ИОТ – индивидуальные образовательные траектории (ОПОП) КВАЛИФИКАЦИИ ОБУЧАЮЩИХСЯ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02395EC-60F4-A071-0EF3-3C5E7C6F886A}"/>
              </a:ext>
            </a:extLst>
          </p:cNvPr>
          <p:cNvSpPr txBox="1"/>
          <p:nvPr/>
        </p:nvSpPr>
        <p:spPr>
          <a:xfrm>
            <a:off x="5701281" y="4335552"/>
            <a:ext cx="327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4"/>
                </a:solidFill>
                <a:latin typeface="ALSSchlangesans-Bold" panose="02000806040000020004" pitchFamily="50" charset="0"/>
              </a:rPr>
              <a:t>ТПД – траектории профессиональной </a:t>
            </a:r>
          </a:p>
          <a:p>
            <a:pPr algn="ctr"/>
            <a:r>
              <a:rPr lang="ru-RU" sz="1200" b="1" dirty="0">
                <a:solidFill>
                  <a:schemeClr val="accent4"/>
                </a:solidFill>
                <a:latin typeface="ALSSchlangesans-Bold" panose="02000806040000020004" pitchFamily="50" charset="0"/>
              </a:rPr>
              <a:t>деятельности выпускника</a:t>
            </a:r>
          </a:p>
          <a:p>
            <a:pPr algn="ctr"/>
            <a:r>
              <a:rPr lang="ru-RU" sz="1200" b="1" dirty="0">
                <a:solidFill>
                  <a:schemeClr val="accent4"/>
                </a:solidFill>
                <a:latin typeface="ALSSchlangesans-Bold" panose="02000806040000020004" pitchFamily="50" charset="0"/>
              </a:rPr>
              <a:t>ТФ – трудовые функции ОБЛАСТИ, ВИДЫ ПРОФ. </a:t>
            </a:r>
            <a:r>
              <a:rPr lang="ru-RU" sz="1200" b="1" dirty="0" smtClean="0">
                <a:solidFill>
                  <a:schemeClr val="accent4"/>
                </a:solidFill>
                <a:latin typeface="ALSSchlangesans-Bold" panose="02000806040000020004" pitchFamily="50" charset="0"/>
              </a:rPr>
              <a:t> Квалификации</a:t>
            </a:r>
            <a:endParaRPr lang="ru-RU" sz="1200" b="1" dirty="0">
              <a:solidFill>
                <a:schemeClr val="accent4"/>
              </a:solidFill>
              <a:latin typeface="ALSSchlangesans-Bold" panose="02000806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398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C9FE03F-277F-A8A4-C0C6-0727AF17B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89" y="103421"/>
            <a:ext cx="7303211" cy="730298"/>
          </a:xfrm>
        </p:spPr>
        <p:txBody>
          <a:bodyPr>
            <a:noAutofit/>
          </a:bodyPr>
          <a:lstStyle/>
          <a:p>
            <a:r>
              <a:rPr lang="ru-RU" sz="1800" dirty="0"/>
              <a:t>Возможность получения обучающимися нескольких квалификаций при реализации образовательных </a:t>
            </a:r>
            <a:r>
              <a:rPr lang="ru-RU" sz="1800" dirty="0" smtClean="0"/>
              <a:t>программ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на основе профессиональных стандартов</a:t>
            </a: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0E7CB48E-6681-A314-0345-436D9B17013D}"/>
              </a:ext>
            </a:extLst>
          </p:cNvPr>
          <p:cNvSpPr txBox="1">
            <a:spLocks/>
          </p:cNvSpPr>
          <p:nvPr/>
        </p:nvSpPr>
        <p:spPr>
          <a:xfrm>
            <a:off x="216569" y="968612"/>
            <a:ext cx="8891337" cy="9192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b="1" dirty="0" smtClean="0"/>
              <a:t>ОСНОВЫВАЕТСЯ</a:t>
            </a:r>
            <a:r>
              <a:rPr lang="ru-RU" altLang="ru-RU" dirty="0" smtClean="0"/>
              <a:t> на - ФЗ </a:t>
            </a:r>
            <a:r>
              <a:rPr lang="ru-RU" altLang="ru-RU" dirty="0"/>
              <a:t>№144 от 26 мая 2021 «О внесении изменений в ФЗ «Об образовании в РФ»</a:t>
            </a:r>
            <a:r>
              <a:rPr lang="en-GB" altLang="ru-RU" dirty="0"/>
              <a:t> </a:t>
            </a:r>
            <a:r>
              <a:rPr lang="ru-RU" altLang="ru-RU" b="1" dirty="0" smtClean="0"/>
              <a:t>,</a:t>
            </a:r>
            <a:r>
              <a:rPr lang="ru-RU" altLang="ru-RU" dirty="0" smtClean="0"/>
              <a:t>  </a:t>
            </a:r>
            <a:r>
              <a:rPr lang="ru-RU" altLang="ru-RU" dirty="0"/>
              <a:t>(Часть 8.1, ст.12)</a:t>
            </a:r>
            <a:endParaRPr lang="ru-RU" altLang="ru-RU" sz="1800" dirty="0"/>
          </a:p>
        </p:txBody>
      </p:sp>
      <p:sp>
        <p:nvSpPr>
          <p:cNvPr id="3" name="Стрелка вправо 4">
            <a:extLst>
              <a:ext uri="{FF2B5EF4-FFF2-40B4-BE49-F238E27FC236}">
                <a16:creationId xmlns:a16="http://schemas.microsoft.com/office/drawing/2014/main" id="{B1FB313D-A877-83A2-FF1E-E9BB25B8942C}"/>
              </a:ext>
            </a:extLst>
          </p:cNvPr>
          <p:cNvSpPr/>
          <p:nvPr/>
        </p:nvSpPr>
        <p:spPr>
          <a:xfrm>
            <a:off x="795198" y="2022701"/>
            <a:ext cx="754656" cy="180105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>
            <a:extLst>
              <a:ext uri="{FF2B5EF4-FFF2-40B4-BE49-F238E27FC236}">
                <a16:creationId xmlns:a16="http://schemas.microsoft.com/office/drawing/2014/main" id="{0F8D830B-AF7A-91CB-9779-E1913DABF6AD}"/>
              </a:ext>
            </a:extLst>
          </p:cNvPr>
          <p:cNvSpPr/>
          <p:nvPr/>
        </p:nvSpPr>
        <p:spPr>
          <a:xfrm>
            <a:off x="2149411" y="2031999"/>
            <a:ext cx="754656" cy="180105"/>
          </a:xfrm>
          <a:prstGeom prst="rightArrow">
            <a:avLst>
              <a:gd name="adj1" fmla="val 50000"/>
              <a:gd name="adj2" fmla="val 52814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6">
            <a:extLst>
              <a:ext uri="{FF2B5EF4-FFF2-40B4-BE49-F238E27FC236}">
                <a16:creationId xmlns:a16="http://schemas.microsoft.com/office/drawing/2014/main" id="{6E2240A1-CA48-F04D-AB1C-0BFE15BF5DA3}"/>
              </a:ext>
            </a:extLst>
          </p:cNvPr>
          <p:cNvSpPr/>
          <p:nvPr/>
        </p:nvSpPr>
        <p:spPr>
          <a:xfrm>
            <a:off x="3519944" y="2010070"/>
            <a:ext cx="613315" cy="180105"/>
          </a:xfrm>
          <a:prstGeom prst="rightArrow">
            <a:avLst>
              <a:gd name="adj1" fmla="val 50000"/>
              <a:gd name="adj2" fmla="val 46773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7">
            <a:extLst>
              <a:ext uri="{FF2B5EF4-FFF2-40B4-BE49-F238E27FC236}">
                <a16:creationId xmlns:a16="http://schemas.microsoft.com/office/drawing/2014/main" id="{E6E01B8C-F7B4-25EE-4AD6-62C0638B6806}"/>
              </a:ext>
            </a:extLst>
          </p:cNvPr>
          <p:cNvSpPr/>
          <p:nvPr/>
        </p:nvSpPr>
        <p:spPr>
          <a:xfrm rot="1276731">
            <a:off x="602136" y="2407451"/>
            <a:ext cx="1156490" cy="152698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49" name="Стрелка вправо 7">
            <a:extLst>
              <a:ext uri="{FF2B5EF4-FFF2-40B4-BE49-F238E27FC236}">
                <a16:creationId xmlns:a16="http://schemas.microsoft.com/office/drawing/2014/main" id="{8C4648F0-B249-B11A-773A-B47FF9566A99}"/>
              </a:ext>
            </a:extLst>
          </p:cNvPr>
          <p:cNvSpPr/>
          <p:nvPr/>
        </p:nvSpPr>
        <p:spPr>
          <a:xfrm rot="20277941">
            <a:off x="2080710" y="2345325"/>
            <a:ext cx="983669" cy="166620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50" name="Стрелка вправо 6">
            <a:extLst>
              <a:ext uri="{FF2B5EF4-FFF2-40B4-BE49-F238E27FC236}">
                <a16:creationId xmlns:a16="http://schemas.microsoft.com/office/drawing/2014/main" id="{BFDFC28C-2269-2BF2-7141-FD3C22566C7F}"/>
              </a:ext>
            </a:extLst>
          </p:cNvPr>
          <p:cNvSpPr/>
          <p:nvPr/>
        </p:nvSpPr>
        <p:spPr>
          <a:xfrm>
            <a:off x="6182409" y="2031999"/>
            <a:ext cx="613315" cy="180105"/>
          </a:xfrm>
          <a:prstGeom prst="rightArrow">
            <a:avLst>
              <a:gd name="adj1" fmla="val 50000"/>
              <a:gd name="adj2" fmla="val 46773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6">
            <a:extLst>
              <a:ext uri="{FF2B5EF4-FFF2-40B4-BE49-F238E27FC236}">
                <a16:creationId xmlns:a16="http://schemas.microsoft.com/office/drawing/2014/main" id="{EB94ABC3-D9FF-B0B6-649B-AEBCE015F24D}"/>
              </a:ext>
            </a:extLst>
          </p:cNvPr>
          <p:cNvSpPr/>
          <p:nvPr/>
        </p:nvSpPr>
        <p:spPr>
          <a:xfrm>
            <a:off x="1210045" y="3540994"/>
            <a:ext cx="523942" cy="249012"/>
          </a:xfrm>
          <a:prstGeom prst="rightArrow">
            <a:avLst>
              <a:gd name="adj1" fmla="val 50000"/>
              <a:gd name="adj2" fmla="val 43046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F3864A6-8FEC-6F61-188F-BB730D32538B}"/>
              </a:ext>
            </a:extLst>
          </p:cNvPr>
          <p:cNvSpPr txBox="1"/>
          <p:nvPr/>
        </p:nvSpPr>
        <p:spPr>
          <a:xfrm>
            <a:off x="1634490" y="1933694"/>
            <a:ext cx="531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b="1" dirty="0"/>
              <a:t>ОП</a:t>
            </a:r>
            <a:endParaRPr lang="ru-RU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958B762-B7E3-1C96-097D-711A51975EBA}"/>
              </a:ext>
            </a:extLst>
          </p:cNvPr>
          <p:cNvSpPr txBox="1"/>
          <p:nvPr/>
        </p:nvSpPr>
        <p:spPr>
          <a:xfrm>
            <a:off x="56863" y="1937385"/>
            <a:ext cx="690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b="1" dirty="0"/>
              <a:t>ВУЗ</a:t>
            </a:r>
            <a:endParaRPr lang="ru-RU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8D188A8-C07D-F8E9-E4BC-A8CA64A4F979}"/>
              </a:ext>
            </a:extLst>
          </p:cNvPr>
          <p:cNvSpPr txBox="1"/>
          <p:nvPr/>
        </p:nvSpPr>
        <p:spPr>
          <a:xfrm>
            <a:off x="2988703" y="1923262"/>
            <a:ext cx="531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b="1" dirty="0"/>
              <a:t>ПК</a:t>
            </a:r>
            <a:endParaRPr lang="ru-RU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2A07991-B679-C310-6838-3C5BD4CEA5EF}"/>
              </a:ext>
            </a:extLst>
          </p:cNvPr>
          <p:cNvSpPr txBox="1"/>
          <p:nvPr/>
        </p:nvSpPr>
        <p:spPr>
          <a:xfrm>
            <a:off x="4196662" y="1915456"/>
            <a:ext cx="2248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b="1" dirty="0"/>
              <a:t>Квалификация(и</a:t>
            </a:r>
            <a:r>
              <a:rPr lang="ru-RU" altLang="ru-RU" sz="1800" b="1" dirty="0" smtClean="0"/>
              <a:t>)</a:t>
            </a:r>
          </a:p>
          <a:p>
            <a:r>
              <a:rPr lang="ru-RU" b="1" dirty="0" smtClean="0"/>
              <a:t>обучающихся</a:t>
            </a:r>
            <a:endParaRPr lang="ru-RU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A74F011-4E35-20E0-737A-061F2B130059}"/>
              </a:ext>
            </a:extLst>
          </p:cNvPr>
          <p:cNvSpPr txBox="1"/>
          <p:nvPr/>
        </p:nvSpPr>
        <p:spPr>
          <a:xfrm>
            <a:off x="6508710" y="1923262"/>
            <a:ext cx="2635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b="1" dirty="0" smtClean="0"/>
              <a:t>     Проф</a:t>
            </a:r>
            <a:r>
              <a:rPr lang="ru-RU" altLang="ru-RU" sz="1800" b="1" dirty="0"/>
              <a:t>. </a:t>
            </a:r>
            <a:r>
              <a:rPr lang="ru-RU" altLang="ru-RU" b="1" dirty="0" smtClean="0"/>
              <a:t>д</a:t>
            </a:r>
            <a:r>
              <a:rPr lang="ru-RU" altLang="ru-RU" sz="1800" b="1" dirty="0" smtClean="0"/>
              <a:t>еятельность</a:t>
            </a:r>
          </a:p>
          <a:p>
            <a:r>
              <a:rPr lang="ru-RU" b="1" dirty="0" smtClean="0"/>
              <a:t>Проф. квалификация (и)</a:t>
            </a:r>
            <a:endParaRPr lang="ru-RU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649FB65-FB11-FA4F-7EC1-662DF595B2FB}"/>
              </a:ext>
            </a:extLst>
          </p:cNvPr>
          <p:cNvSpPr txBox="1"/>
          <p:nvPr/>
        </p:nvSpPr>
        <p:spPr>
          <a:xfrm>
            <a:off x="1689321" y="2507724"/>
            <a:ext cx="531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b="1" dirty="0"/>
              <a:t>ПС</a:t>
            </a:r>
            <a:endParaRPr lang="ru-RU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81CD227-641B-43D5-69AB-BAD123B60F48}"/>
              </a:ext>
            </a:extLst>
          </p:cNvPr>
          <p:cNvSpPr txBox="1"/>
          <p:nvPr/>
        </p:nvSpPr>
        <p:spPr>
          <a:xfrm>
            <a:off x="56862" y="2822347"/>
            <a:ext cx="8172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 smtClean="0"/>
              <a:t>                                              </a:t>
            </a:r>
            <a:r>
              <a:rPr lang="ru-RU" b="1" dirty="0" smtClean="0"/>
              <a:t>     </a:t>
            </a:r>
          </a:p>
          <a:p>
            <a:r>
              <a:rPr lang="ru-RU" sz="1800" b="1" dirty="0"/>
              <a:t> </a:t>
            </a:r>
            <a:r>
              <a:rPr lang="ru-RU" sz="1800" b="1" dirty="0" smtClean="0"/>
              <a:t>                                           Правовые нормы (условия) для ВУЗа </a:t>
            </a:r>
            <a:endParaRPr lang="ru-RU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E28B932-CB36-48B5-BD9F-0440A17DFF00}"/>
              </a:ext>
            </a:extLst>
          </p:cNvPr>
          <p:cNvSpPr txBox="1"/>
          <p:nvPr/>
        </p:nvSpPr>
        <p:spPr>
          <a:xfrm>
            <a:off x="120623" y="3219667"/>
            <a:ext cx="11371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2C2D2E"/>
              </a:solidFill>
              <a:effectLst/>
            </a:endParaRPr>
          </a:p>
          <a:p>
            <a:r>
              <a:rPr lang="ru-RU" b="1" dirty="0" smtClean="0">
                <a:solidFill>
                  <a:srgbClr val="2C2D2E"/>
                </a:solidFill>
                <a:effectLst/>
              </a:rPr>
              <a:t>1</a:t>
            </a:r>
            <a:r>
              <a:rPr lang="ru-RU" b="1" dirty="0">
                <a:solidFill>
                  <a:srgbClr val="2C2D2E"/>
                </a:solidFill>
                <a:effectLst/>
              </a:rPr>
              <a:t>.  ВУЗ</a:t>
            </a:r>
            <a:endParaRPr lang="ru-RU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617FC11-7C30-C76B-C079-A81C9B728B65}"/>
              </a:ext>
            </a:extLst>
          </p:cNvPr>
          <p:cNvSpPr txBox="1"/>
          <p:nvPr/>
        </p:nvSpPr>
        <p:spPr>
          <a:xfrm>
            <a:off x="1872343" y="3219667"/>
            <a:ext cx="2731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2C2D2E"/>
              </a:solidFill>
              <a:effectLst/>
            </a:endParaRPr>
          </a:p>
          <a:p>
            <a:r>
              <a:rPr lang="ru-RU" b="1" dirty="0" smtClean="0">
                <a:solidFill>
                  <a:srgbClr val="2C2D2E"/>
                </a:solidFill>
                <a:effectLst/>
              </a:rPr>
              <a:t>ПК </a:t>
            </a:r>
            <a:r>
              <a:rPr lang="ru-RU" dirty="0">
                <a:solidFill>
                  <a:srgbClr val="2C2D2E"/>
                </a:solidFill>
                <a:effectLst/>
              </a:rPr>
              <a:t>(вместо ФГОС)</a:t>
            </a:r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A7BF14A-C7CD-1873-9A94-F513972063A2}"/>
              </a:ext>
            </a:extLst>
          </p:cNvPr>
          <p:cNvSpPr txBox="1"/>
          <p:nvPr/>
        </p:nvSpPr>
        <p:spPr>
          <a:xfrm>
            <a:off x="1" y="3984308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4. </a:t>
            </a:r>
            <a:r>
              <a:rPr lang="ru-RU" sz="1800" dirty="0"/>
              <a:t>Требование к вузу – наличие </a:t>
            </a:r>
            <a:r>
              <a:rPr lang="ru-RU" sz="1800" b="1" dirty="0"/>
              <a:t>ЛНА</a:t>
            </a:r>
            <a:r>
              <a:rPr lang="ru-RU" sz="1800" dirty="0"/>
              <a:t>, определяющего </a:t>
            </a:r>
            <a:r>
              <a:rPr lang="ru-RU" sz="1800" b="1" dirty="0"/>
              <a:t>порядок</a:t>
            </a:r>
            <a:r>
              <a:rPr lang="ru-RU" sz="1800" dirty="0"/>
              <a:t> возможности одновременного получения обучающимися нескольких квалификаций</a:t>
            </a:r>
          </a:p>
          <a:p>
            <a:r>
              <a:rPr lang="ru-RU" sz="1800" dirty="0"/>
              <a:t>(Приказ Минобрнауки от 6 апреля 2021 г., № 245) 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1AF411-EA5C-5108-BD24-7753A97F8BBB}"/>
              </a:ext>
            </a:extLst>
          </p:cNvPr>
          <p:cNvSpPr txBox="1"/>
          <p:nvPr/>
        </p:nvSpPr>
        <p:spPr>
          <a:xfrm>
            <a:off x="3646170" y="3091333"/>
            <a:ext cx="57835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b="1" dirty="0" smtClean="0"/>
          </a:p>
          <a:p>
            <a:r>
              <a:rPr lang="ru-RU" sz="1800" b="1" dirty="0" smtClean="0"/>
              <a:t>2</a:t>
            </a:r>
            <a:r>
              <a:rPr lang="ru-RU" sz="1800" b="1" dirty="0"/>
              <a:t>. ПС </a:t>
            </a:r>
            <a:r>
              <a:rPr lang="ru-RU" sz="1800" dirty="0"/>
              <a:t>обязательны </a:t>
            </a:r>
            <a:r>
              <a:rPr lang="ru-RU" sz="1800" dirty="0" smtClean="0"/>
              <a:t>при реализации ОП</a:t>
            </a:r>
            <a:endParaRPr lang="ru-RU" sz="1800" dirty="0"/>
          </a:p>
          <a:p>
            <a:r>
              <a:rPr lang="ru-RU" sz="1800" b="1" dirty="0"/>
              <a:t>3</a:t>
            </a:r>
            <a:r>
              <a:rPr lang="ru-RU" sz="1800" dirty="0"/>
              <a:t>. </a:t>
            </a:r>
            <a:r>
              <a:rPr lang="ru-RU" sz="1800" b="1" dirty="0" smtClean="0"/>
              <a:t>Квалификация(и)</a:t>
            </a:r>
            <a:r>
              <a:rPr lang="ru-RU" sz="1800" dirty="0" smtClean="0"/>
              <a:t> обучающихся определяются вузом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5230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B4A21EB-F67D-9225-79CD-57ABBFF37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" y="242935"/>
            <a:ext cx="7201572" cy="527284"/>
          </a:xfrm>
        </p:spPr>
        <p:txBody>
          <a:bodyPr>
            <a:noAutofit/>
          </a:bodyPr>
          <a:lstStyle/>
          <a:p>
            <a:r>
              <a:rPr lang="ru-RU" sz="1800" dirty="0"/>
              <a:t>Дополнительные этапы разработки ОП при получении обучающимися квалификаций на основе профессиональных стандартов (</a:t>
            </a:r>
            <a:r>
              <a:rPr lang="ru-RU" sz="1800" i="1" dirty="0"/>
              <a:t>рекомендации по разработке Порядка …..</a:t>
            </a:r>
            <a:r>
              <a:rPr lang="ru-RU" sz="1800" dirty="0"/>
              <a:t>)</a:t>
            </a:r>
          </a:p>
        </p:txBody>
      </p:sp>
      <p:sp>
        <p:nvSpPr>
          <p:cNvPr id="45" name="Объект 2">
            <a:extLst>
              <a:ext uri="{FF2B5EF4-FFF2-40B4-BE49-F238E27FC236}">
                <a16:creationId xmlns:a16="http://schemas.microsoft.com/office/drawing/2014/main" id="{4B816B94-7991-9983-72D4-C37D9FDCDDD8}"/>
              </a:ext>
            </a:extLst>
          </p:cNvPr>
          <p:cNvSpPr txBox="1">
            <a:spLocks/>
          </p:cNvSpPr>
          <p:nvPr/>
        </p:nvSpPr>
        <p:spPr>
          <a:xfrm>
            <a:off x="560070" y="1211580"/>
            <a:ext cx="8126730" cy="314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b="1" dirty="0">
                <a:latin typeface="Golos Text" panose="020B0503020202020204"/>
              </a:rPr>
              <a:t>I</a:t>
            </a:r>
            <a:r>
              <a:rPr lang="ru-RU" b="1" dirty="0">
                <a:latin typeface="Golos Text" panose="020B0503020202020204"/>
              </a:rPr>
              <a:t> – этап </a:t>
            </a:r>
          </a:p>
          <a:p>
            <a:pPr>
              <a:lnSpc>
                <a:spcPct val="110000"/>
              </a:lnSpc>
            </a:pPr>
            <a:r>
              <a:rPr lang="ru-RU" b="1" dirty="0">
                <a:latin typeface="Golos Text" panose="020B0503020202020204"/>
              </a:rPr>
              <a:t>Формирование сферы (траектории) профессиональной деятельности выпускника </a:t>
            </a:r>
            <a:r>
              <a:rPr lang="ru-RU" b="1" dirty="0" smtClean="0">
                <a:latin typeface="Golos Text" panose="020B0503020202020204"/>
              </a:rPr>
              <a:t>ОПОП </a:t>
            </a:r>
            <a:r>
              <a:rPr lang="ru-RU" b="1" dirty="0">
                <a:latin typeface="Golos Text" panose="020B0503020202020204"/>
              </a:rPr>
              <a:t>на основе ПС с учетом профессиональных квалификаций (при наличии)</a:t>
            </a:r>
          </a:p>
          <a:p>
            <a:pPr>
              <a:lnSpc>
                <a:spcPct val="110000"/>
              </a:lnSpc>
            </a:pPr>
            <a:r>
              <a:rPr lang="en-US" b="1" dirty="0">
                <a:latin typeface="Golos Text" panose="020B0503020202020204"/>
              </a:rPr>
              <a:t>II – </a:t>
            </a:r>
            <a:r>
              <a:rPr lang="ru-RU" b="1" dirty="0">
                <a:latin typeface="Golos Text" panose="020B0503020202020204"/>
              </a:rPr>
              <a:t>этап</a:t>
            </a:r>
          </a:p>
          <a:p>
            <a:pPr>
              <a:lnSpc>
                <a:spcPct val="110000"/>
              </a:lnSpc>
            </a:pPr>
            <a:r>
              <a:rPr lang="ru-RU" b="1" dirty="0">
                <a:latin typeface="Golos Text" panose="020B0503020202020204"/>
              </a:rPr>
              <a:t>Формирование профессиональных компетенций и квалификаций обучающихся </a:t>
            </a:r>
            <a:r>
              <a:rPr lang="ru-RU" b="1" dirty="0" smtClean="0">
                <a:latin typeface="Golos Text" panose="020B0503020202020204"/>
              </a:rPr>
              <a:t>по ОПОП </a:t>
            </a:r>
            <a:r>
              <a:rPr lang="ru-RU" b="1" dirty="0">
                <a:latin typeface="Golos Text" panose="020B0503020202020204"/>
              </a:rPr>
              <a:t>на основе </a:t>
            </a:r>
            <a:r>
              <a:rPr lang="ru-RU" b="1" dirty="0" smtClean="0">
                <a:latin typeface="Golos Text" panose="020B0503020202020204"/>
              </a:rPr>
              <a:t>выбранных ПС и профессиональных квалификаций</a:t>
            </a:r>
            <a:endParaRPr lang="ru-RU" dirty="0">
              <a:latin typeface="Golos Text" panose="020B05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62654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B4A21EB-F67D-9225-79CD-57ABBFF37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8335"/>
            <a:ext cx="6824382" cy="527284"/>
          </a:xfrm>
        </p:spPr>
        <p:txBody>
          <a:bodyPr>
            <a:noAutofit/>
          </a:bodyPr>
          <a:lstStyle/>
          <a:p>
            <a:r>
              <a:rPr lang="ru-RU" sz="1800" dirty="0"/>
              <a:t>Формирование сферы профессиональной  деятельности выпускников по ОП на основе ПС с учетом профессиональных квалификаций (при наличии)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416C3EF-004E-66ED-6909-4DF257E1C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723425"/>
              </p:ext>
            </p:extLst>
          </p:nvPr>
        </p:nvGraphicFramePr>
        <p:xfrm>
          <a:off x="457200" y="1239841"/>
          <a:ext cx="8389619" cy="3518531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078239">
                  <a:extLst>
                    <a:ext uri="{9D8B030D-6E8A-4147-A177-3AD203B41FA5}">
                      <a16:colId xmlns:a16="http://schemas.microsoft.com/office/drawing/2014/main" val="3997290751"/>
                    </a:ext>
                  </a:extLst>
                </a:gridCol>
                <a:gridCol w="764852">
                  <a:extLst>
                    <a:ext uri="{9D8B030D-6E8A-4147-A177-3AD203B41FA5}">
                      <a16:colId xmlns:a16="http://schemas.microsoft.com/office/drawing/2014/main" val="1846654492"/>
                    </a:ext>
                  </a:extLst>
                </a:gridCol>
                <a:gridCol w="1998233">
                  <a:extLst>
                    <a:ext uri="{9D8B030D-6E8A-4147-A177-3AD203B41FA5}">
                      <a16:colId xmlns:a16="http://schemas.microsoft.com/office/drawing/2014/main" val="2447151966"/>
                    </a:ext>
                  </a:extLst>
                </a:gridCol>
                <a:gridCol w="670215">
                  <a:extLst>
                    <a:ext uri="{9D8B030D-6E8A-4147-A177-3AD203B41FA5}">
                      <a16:colId xmlns:a16="http://schemas.microsoft.com/office/drawing/2014/main" val="896806836"/>
                    </a:ext>
                  </a:extLst>
                </a:gridCol>
                <a:gridCol w="632981">
                  <a:extLst>
                    <a:ext uri="{9D8B030D-6E8A-4147-A177-3AD203B41FA5}">
                      <a16:colId xmlns:a16="http://schemas.microsoft.com/office/drawing/2014/main" val="2659288370"/>
                    </a:ext>
                  </a:extLst>
                </a:gridCol>
                <a:gridCol w="682626">
                  <a:extLst>
                    <a:ext uri="{9D8B030D-6E8A-4147-A177-3AD203B41FA5}">
                      <a16:colId xmlns:a16="http://schemas.microsoft.com/office/drawing/2014/main" val="1770671418"/>
                    </a:ext>
                  </a:extLst>
                </a:gridCol>
                <a:gridCol w="851731">
                  <a:extLst>
                    <a:ext uri="{9D8B030D-6E8A-4147-A177-3AD203B41FA5}">
                      <a16:colId xmlns:a16="http://schemas.microsoft.com/office/drawing/2014/main" val="1043631456"/>
                    </a:ext>
                  </a:extLst>
                </a:gridCol>
                <a:gridCol w="704903">
                  <a:extLst>
                    <a:ext uri="{9D8B030D-6E8A-4147-A177-3AD203B41FA5}">
                      <a16:colId xmlns:a16="http://schemas.microsoft.com/office/drawing/2014/main" val="4079383168"/>
                    </a:ext>
                  </a:extLst>
                </a:gridCol>
                <a:gridCol w="1005839">
                  <a:extLst>
                    <a:ext uri="{9D8B030D-6E8A-4147-A177-3AD203B41FA5}">
                      <a16:colId xmlns:a16="http://schemas.microsoft.com/office/drawing/2014/main" val="2208339056"/>
                    </a:ext>
                  </a:extLst>
                </a:gridCol>
              </a:tblGrid>
              <a:tr h="72502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Область проф. 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деят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Вид проф. </a:t>
                      </a:r>
                      <a:r>
                        <a:rPr lang="ru-RU" sz="1600" dirty="0" err="1">
                          <a:effectLst/>
                        </a:rPr>
                        <a:t>деят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Профессиональный стандарт (код, наименование)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Положения профессионального стандарта, квалификационные требования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Проф. </a:t>
                      </a:r>
                      <a:r>
                        <a:rPr lang="ru-RU" sz="1600" dirty="0" err="1">
                          <a:effectLst/>
                        </a:rPr>
                        <a:t>квалиф</a:t>
                      </a:r>
                      <a:r>
                        <a:rPr lang="ru-RU" sz="1600" dirty="0" smtClean="0">
                          <a:effectLst/>
                        </a:rPr>
                        <a:t>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(номер, </a:t>
                      </a:r>
                      <a:r>
                        <a:rPr lang="ru-RU" sz="16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8209923"/>
                  </a:ext>
                </a:extLst>
              </a:tr>
              <a:tr h="4797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ОТФ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ТФ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ТД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Умения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Знания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049184"/>
                  </a:ext>
                </a:extLst>
              </a:tr>
              <a:tr h="279818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Обл.-1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ОТФ1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ТФ1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ТД1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Ум1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Зн1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306333"/>
                  </a:ext>
                </a:extLst>
              </a:tr>
              <a:tr h="2798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Ум2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Зн2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6442089"/>
                  </a:ext>
                </a:extLst>
              </a:tr>
              <a:tr h="3886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ТД2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Ум1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Зн1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Пр. кв.-1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4166138"/>
                  </a:ext>
                </a:extLst>
              </a:tr>
              <a:tr h="4234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ТФ2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ТД1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Ум1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Зн1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5164675"/>
                  </a:ext>
                </a:extLst>
              </a:tr>
              <a:tr h="8653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ОТФ2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ТФ21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ТД21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Ум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err="1">
                          <a:effectLst/>
                        </a:rPr>
                        <a:t>Зн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Пр. кв.-2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0336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81311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6703</TotalTime>
  <Words>995</Words>
  <Application>Microsoft Office PowerPoint</Application>
  <PresentationFormat>Экран (16:9)</PresentationFormat>
  <Paragraphs>305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ALS Gorizont Bold Expanded</vt:lpstr>
      <vt:lpstr>ALSSchlangesans-Bold</vt:lpstr>
      <vt:lpstr>Arial</vt:lpstr>
      <vt:lpstr>Calibri</vt:lpstr>
      <vt:lpstr>Cambria Math</vt:lpstr>
      <vt:lpstr>Golos Text</vt:lpstr>
      <vt:lpstr>Golos Text DemiBold</vt:lpstr>
      <vt:lpstr>Times New Roman</vt:lpstr>
      <vt:lpstr>Тема1</vt:lpstr>
      <vt:lpstr>Возможности и проблемы получения обучающимися квалификаций при реализации программ бакалавриата, специалитета, магистратуры на основе профессиональных стандартов</vt:lpstr>
      <vt:lpstr>Квалификация в высшем образовании</vt:lpstr>
      <vt:lpstr>Присвоение квалификации в высшем образовании</vt:lpstr>
      <vt:lpstr> Изменения ФЗ № 273 и новый формат записи квалификации(й) обучающихся в дипломе и приложении к нему в соответствии с перечнем СиНП ВО (вводится с 1.09.2022 г.)</vt:lpstr>
      <vt:lpstr> Квалификация обучающихся (академическая квалификация) –  уровень компетенций, характеризующий подготовленность к решению определенных типов профессиональных задач, установленных в ОПОП и отнесенных к соответствующим специальностям или направлениям подготовки одного уровня образования в соответствии с перечнем специальностей и направлений подготовки высшего образования. </vt:lpstr>
      <vt:lpstr>Сопряжение высшего образования и сферы труда  (практико-ориентированное образование) – главная тенденция трансформации ВО </vt:lpstr>
      <vt:lpstr>Возможность получения обучающимися нескольких квалификаций при реализации образовательных программ  на основе профессиональных стандартов</vt:lpstr>
      <vt:lpstr>Дополнительные этапы разработки ОП при получении обучающимися квалификаций на основе профессиональных стандартов (рекомендации по разработке Порядка …..)</vt:lpstr>
      <vt:lpstr>Формирование сферы профессиональной  деятельности выпускников по ОП на основе ПС с учетом профессиональных квалификаций (при наличии)</vt:lpstr>
      <vt:lpstr>Формирование ПК и квалификации(й) обучающихся по ОПОП на основе ПС</vt:lpstr>
      <vt:lpstr>Формирование квалификации(й) обучающихся по ОПОП (профилю)</vt:lpstr>
      <vt:lpstr>Запись наименований квалификации(й) обучающихся в дипломе и приложении к нему (наименование определяет вуз)</vt:lpstr>
      <vt:lpstr>Запись наименований квалификации(й) обучающихся в дипломе и приложении к нему (наименование определяет вуз)</vt:lpstr>
      <vt:lpstr>Запись наименований квалификации(й) обучающихся в дипломе и приложении к нему (наименование определяет вуз)</vt:lpstr>
      <vt:lpstr>Проблемы:  Отличия квалификаций обучающихся и профессиональных квалификаций</vt:lpstr>
      <vt:lpstr>Проблемы:  Отличия дополнительных квалификаций от основных квалификаций обучающихся по одинаковым специальностям  или направлениям подготовки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Галина</cp:lastModifiedBy>
  <cp:revision>282</cp:revision>
  <dcterms:created xsi:type="dcterms:W3CDTF">2014-06-27T12:30:22Z</dcterms:created>
  <dcterms:modified xsi:type="dcterms:W3CDTF">2022-12-07T21:43:40Z</dcterms:modified>
</cp:coreProperties>
</file>