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15" r:id="rId3"/>
    <p:sldId id="319" r:id="rId4"/>
    <p:sldId id="320" r:id="rId5"/>
    <p:sldId id="326" r:id="rId6"/>
    <p:sldId id="327" r:id="rId7"/>
    <p:sldId id="329" r:id="rId8"/>
    <p:sldId id="321" r:id="rId9"/>
    <p:sldId id="328" r:id="rId10"/>
    <p:sldId id="325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tya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55556" autoAdjust="0"/>
  </p:normalViewPr>
  <p:slideViewPr>
    <p:cSldViewPr snapToGrid="0">
      <p:cViewPr varScale="1">
        <p:scale>
          <a:sx n="94" d="100"/>
          <a:sy n="94" d="100"/>
        </p:scale>
        <p:origin x="197" y="77"/>
      </p:cViewPr>
      <p:guideLst>
        <p:guide orient="horz" pos="2160"/>
        <p:guide pos="3840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7B1DFA-3042-41C8-8023-93660E61106C}" type="datetimeFigureOut">
              <a:rPr lang="ru-RU" smtClean="0"/>
              <a:t>04.12.2024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8CE04-CA8C-4BD4-B991-156A66E772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035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1EEBF0-F032-4DB6-A60D-0390F06D17B2}" type="datetimeFigureOut">
              <a:rPr lang="ru-RU" smtClean="0"/>
              <a:t>04.12.2024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A6A5D-5407-4E6E-8D56-F0783663A4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921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A6A5D-5407-4E6E-8D56-F0783663A48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121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A6A5D-5407-4E6E-8D56-F0783663A48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121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A6A5D-5407-4E6E-8D56-F0783663A48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121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A6A5D-5407-4E6E-8D56-F0783663A48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121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umo.etu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2449" y="1559379"/>
            <a:ext cx="8915399" cy="2098222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b="1" dirty="0" smtClean="0"/>
              <a:t>О</a:t>
            </a:r>
            <a:r>
              <a:rPr lang="en-US" sz="3600" b="1" dirty="0" smtClean="0"/>
              <a:t> </a:t>
            </a:r>
            <a:r>
              <a:rPr lang="ru-RU" sz="3600" b="1" dirty="0" smtClean="0"/>
              <a:t> деятельности ФУМО по УГСН</a:t>
            </a:r>
            <a:br>
              <a:rPr lang="ru-RU" sz="3600" b="1" dirty="0" smtClean="0"/>
            </a:br>
            <a:r>
              <a:rPr lang="ru-RU" sz="3600" b="1" dirty="0" smtClean="0"/>
              <a:t>11.00.00 </a:t>
            </a:r>
            <a:r>
              <a:rPr lang="ru-RU" sz="3600" b="1" dirty="0"/>
              <a:t>«Электроника, радиотехника и системы связи» в </a:t>
            </a:r>
            <a:r>
              <a:rPr lang="ru-RU" sz="3600" b="1" dirty="0" smtClean="0"/>
              <a:t>202</a:t>
            </a:r>
            <a:r>
              <a:rPr lang="en-US" sz="3600" b="1" dirty="0" smtClean="0"/>
              <a:t>4</a:t>
            </a:r>
            <a:r>
              <a:rPr lang="ru-RU" sz="3600" b="1" dirty="0" smtClean="0"/>
              <a:t> году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5556736"/>
            <a:ext cx="8915399" cy="675170"/>
          </a:xfrm>
        </p:spPr>
        <p:txBody>
          <a:bodyPr/>
          <a:lstStyle/>
          <a:p>
            <a:pPr algn="r"/>
            <a:r>
              <a:rPr lang="ru-RU" dirty="0" smtClean="0"/>
              <a:t>А.В. Соломонов, 0</a:t>
            </a:r>
            <a:r>
              <a:rPr lang="en-US" dirty="0" smtClean="0"/>
              <a:t>5</a:t>
            </a:r>
            <a:r>
              <a:rPr lang="ru-RU" dirty="0" smtClean="0"/>
              <a:t>.12.202</a:t>
            </a:r>
            <a:r>
              <a:rPr lang="en-US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708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Спасибо </a:t>
            </a:r>
            <a:r>
              <a:rPr lang="ru-RU" b="1" dirty="0"/>
              <a:t>за </a:t>
            </a:r>
            <a:r>
              <a:rPr lang="ru-RU" b="1" dirty="0" smtClean="0"/>
              <a:t>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9607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083634" y="656767"/>
            <a:ext cx="9599075" cy="102106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Работа в КС «Инженерное дело, технологии и технические науки</a:t>
            </a:r>
            <a:r>
              <a:rPr lang="ru-RU" sz="2400" b="1" dirty="0" smtClean="0"/>
              <a:t>»</a:t>
            </a:r>
            <a:r>
              <a:rPr lang="ru-RU" sz="2400" b="1" dirty="0"/>
              <a:t>.</a:t>
            </a:r>
            <a:endParaRPr lang="ru-RU" sz="2400" b="1" dirty="0"/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2083634" y="1816620"/>
            <a:ext cx="9826388" cy="42821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В составе рабочей группы по вопросам: </a:t>
            </a:r>
          </a:p>
          <a:p>
            <a:pPr lvl="0"/>
            <a:r>
              <a:rPr lang="ru-RU" sz="2400" dirty="0" smtClean="0"/>
              <a:t>развития </a:t>
            </a:r>
            <a:r>
              <a:rPr lang="ru-RU" sz="2400" dirty="0"/>
              <a:t>инженерного образования в современных условиях;</a:t>
            </a:r>
          </a:p>
          <a:p>
            <a:pPr lvl="0"/>
            <a:r>
              <a:rPr lang="ru-RU" sz="2400" dirty="0" smtClean="0"/>
              <a:t>разработки </a:t>
            </a:r>
            <a:r>
              <a:rPr lang="ru-RU" sz="2400" dirty="0"/>
              <a:t>макета ФГОС ВО 4 и </a:t>
            </a:r>
            <a:r>
              <a:rPr lang="ru-RU" sz="2400" dirty="0" smtClean="0"/>
              <a:t>подготовки </a:t>
            </a:r>
            <a:r>
              <a:rPr lang="ru-RU" sz="2400" dirty="0"/>
              <a:t>проектов ФГОС ВО нового поколения по соответствующим </a:t>
            </a:r>
            <a:r>
              <a:rPr lang="ru-RU" sz="2400" dirty="0" smtClean="0"/>
              <a:t>УГСН;</a:t>
            </a:r>
            <a:endParaRPr lang="ru-RU" sz="2400" dirty="0"/>
          </a:p>
          <a:p>
            <a:pPr lvl="0"/>
            <a:r>
              <a:rPr lang="ru-RU" sz="2400" dirty="0"/>
              <a:t>о</a:t>
            </a:r>
            <a:r>
              <a:rPr lang="ru-RU" sz="2400" dirty="0" smtClean="0"/>
              <a:t> модели </a:t>
            </a:r>
            <a:r>
              <a:rPr lang="ru-RU" sz="2400" dirty="0"/>
              <a:t>реализации образовательных программ высшего образования с присвоением выпускнику нескольких </a:t>
            </a:r>
            <a:r>
              <a:rPr lang="ru-RU" sz="2400" dirty="0" smtClean="0"/>
              <a:t>квалификаций.</a:t>
            </a:r>
            <a:endParaRPr lang="ru-RU" sz="2400" dirty="0"/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1241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665515" y="530679"/>
            <a:ext cx="10199914" cy="1183821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/>
              <a:t>Консультирование ВУЗов по вопросам разработки основных профессиональных образовательных программ на базе примерных основных образовательных программ ФГОС 3++.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b="1" dirty="0" smtClean="0"/>
              <a:t> </a:t>
            </a:r>
            <a:endParaRPr lang="ru-RU" sz="3200" b="1" dirty="0"/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1764584" y="2153306"/>
            <a:ext cx="9826388" cy="49741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Филиала </a:t>
            </a:r>
            <a:r>
              <a:rPr lang="ru-RU" sz="2400" dirty="0"/>
              <a:t>Военной академии Ракетных войск стратегического назначения имени Петра Великого в г. Серпухове </a:t>
            </a:r>
            <a:r>
              <a:rPr lang="ru-RU" sz="2400" dirty="0" smtClean="0"/>
              <a:t>по вопросам  </a:t>
            </a:r>
            <a:r>
              <a:rPr lang="ru-RU" sz="2400" dirty="0"/>
              <a:t>реализации программ подготовки по специальностям 11.05.02 «Специальные радиотехнические системы» и 11.05.04 «Инфокоммуникационные технологии и системы </a:t>
            </a:r>
            <a:r>
              <a:rPr lang="ru-RU" sz="2400" dirty="0" smtClean="0"/>
              <a:t>специальной </a:t>
            </a:r>
            <a:r>
              <a:rPr lang="ru-RU" sz="2400" dirty="0"/>
              <a:t>связи</a:t>
            </a:r>
            <a:r>
              <a:rPr lang="ru-RU" sz="2400" dirty="0" smtClean="0"/>
              <a:t>».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2996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964275" y="670176"/>
            <a:ext cx="9599075" cy="8362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Взаимодействие с </a:t>
            </a:r>
            <a:r>
              <a:rPr lang="ru-RU" sz="2400" b="1" dirty="0" smtClean="0"/>
              <a:t>работодателями.</a:t>
            </a:r>
            <a:endParaRPr lang="ru-RU" sz="2400" b="1" dirty="0"/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1964275" y="1506376"/>
            <a:ext cx="9826388" cy="4974116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ru-RU" sz="2400" dirty="0" smtClean="0"/>
              <a:t>Продолжена работа с  </a:t>
            </a:r>
            <a:r>
              <a:rPr lang="ru-RU" sz="2400" dirty="0"/>
              <a:t>«</a:t>
            </a:r>
            <a:r>
              <a:rPr lang="ru-RU" sz="2400" dirty="0" smtClean="0"/>
              <a:t>Центром </a:t>
            </a:r>
            <a:r>
              <a:rPr lang="ru-RU" sz="2400" dirty="0"/>
              <a:t>экспертизы и актуализации профессиональных и образовательных стандартов» при СПК связи</a:t>
            </a:r>
            <a:r>
              <a:rPr lang="ru-RU" sz="2400" dirty="0" smtClean="0"/>
              <a:t>.</a:t>
            </a:r>
          </a:p>
          <a:p>
            <a:pPr marL="0" lv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 smtClean="0"/>
              <a:t>Предложены  изменения </a:t>
            </a:r>
            <a:r>
              <a:rPr lang="ru-RU" sz="2400" dirty="0"/>
              <a:t>в программы подготовки специалистов отрасли связи в вузах с учетом </a:t>
            </a:r>
            <a:r>
              <a:rPr lang="ru-RU" sz="2400" dirty="0" smtClean="0"/>
              <a:t>мнения </a:t>
            </a:r>
            <a:r>
              <a:rPr lang="ru-RU" sz="2400" dirty="0"/>
              <a:t>работодателей.</a:t>
            </a:r>
          </a:p>
          <a:p>
            <a:pPr marL="0" lv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7658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9589" y="550631"/>
            <a:ext cx="8911687" cy="633190"/>
          </a:xfrm>
        </p:spPr>
        <p:txBody>
          <a:bodyPr>
            <a:normAutofit/>
          </a:bodyPr>
          <a:lstStyle/>
          <a:p>
            <a:r>
              <a:rPr lang="ru-RU" sz="2400" b="1" dirty="0"/>
              <a:t>Участие в </a:t>
            </a:r>
            <a:r>
              <a:rPr lang="ru-RU" sz="2400" b="1" dirty="0" err="1"/>
              <a:t>вебинарах</a:t>
            </a:r>
            <a:r>
              <a:rPr lang="ru-RU" sz="2400" b="1" dirty="0"/>
              <a:t> и конференциях</a:t>
            </a:r>
            <a:r>
              <a:rPr lang="ru-RU" sz="2400" b="1" dirty="0" smtClean="0"/>
              <a:t>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4109" y="1183821"/>
            <a:ext cx="9941834" cy="5336722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ru-RU" sz="3100" dirty="0" smtClean="0"/>
              <a:t>в </a:t>
            </a:r>
            <a:r>
              <a:rPr lang="ru-RU" sz="3100" dirty="0"/>
              <a:t>совещании Департамента развития цифровых компетенций и образования </a:t>
            </a:r>
            <a:r>
              <a:rPr lang="ru-RU" sz="3100" dirty="0" err="1"/>
              <a:t>Минцифры</a:t>
            </a:r>
            <a:r>
              <a:rPr lang="ru-RU" sz="3100" dirty="0"/>
              <a:t> России по вопросу внесения изменений в образовательные программы подготовки специалистов отрасли связи в образовательных организациях высшего образования с учетом предложений операторов связи, разработчиков и производителей оборудования (23 января 2024 г</a:t>
            </a:r>
            <a:r>
              <a:rPr lang="ru-RU" sz="3100" dirty="0" smtClean="0"/>
              <a:t>.);</a:t>
            </a:r>
            <a:endParaRPr lang="ru-RU" sz="3100" dirty="0"/>
          </a:p>
          <a:p>
            <a:pPr lvl="0" algn="just">
              <a:spcBef>
                <a:spcPts val="1800"/>
              </a:spcBef>
            </a:pPr>
            <a:r>
              <a:rPr lang="ru-RU" sz="3100" dirty="0" smtClean="0"/>
              <a:t>в </a:t>
            </a:r>
            <a:r>
              <a:rPr lang="ru-RU" sz="3100" dirty="0"/>
              <a:t>совещании Совета Федерации «Правительственный час» по вопросу «О ходе реализации пилотного проекта, направленного на изменение уровней профессионального образования» (5 июня 2024 г</a:t>
            </a:r>
            <a:r>
              <a:rPr lang="ru-RU" sz="3100" dirty="0" smtClean="0"/>
              <a:t>.);</a:t>
            </a:r>
            <a:endParaRPr lang="ru-RU" sz="3100" dirty="0"/>
          </a:p>
          <a:p>
            <a:pPr lvl="0" algn="just">
              <a:spcBef>
                <a:spcPts val="1800"/>
              </a:spcBef>
            </a:pPr>
            <a:r>
              <a:rPr lang="ru-RU" sz="3100" dirty="0" smtClean="0"/>
              <a:t>в </a:t>
            </a:r>
            <a:r>
              <a:rPr lang="ru-RU" sz="3100" dirty="0" err="1"/>
              <a:t>вебинаре</a:t>
            </a:r>
            <a:r>
              <a:rPr lang="ru-RU" sz="3100" dirty="0"/>
              <a:t> ФГБУ «ВНИИ труда» Минтруда России по вопросам обновления системы профессиональных стандартов. (13 сентября 2024 г</a:t>
            </a:r>
            <a:r>
              <a:rPr lang="ru-RU" sz="3100" dirty="0" smtClean="0"/>
              <a:t>.).</a:t>
            </a:r>
            <a:endParaRPr lang="ru-RU" sz="31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2320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3922" y="420003"/>
            <a:ext cx="9030834" cy="869954"/>
          </a:xfrm>
        </p:spPr>
        <p:txBody>
          <a:bodyPr/>
          <a:lstStyle/>
          <a:p>
            <a:r>
              <a:rPr lang="ru-RU" sz="2400" b="1" dirty="0" smtClean="0"/>
              <a:t>Участие в </a:t>
            </a:r>
            <a:r>
              <a:rPr lang="ru-RU" sz="2400" b="1" dirty="0" err="1" smtClean="0"/>
              <a:t>вебинарах</a:t>
            </a:r>
            <a:r>
              <a:rPr lang="ru-RU" sz="2400" b="1" dirty="0" smtClean="0"/>
              <a:t> и конференциях</a:t>
            </a:r>
            <a:r>
              <a:rPr lang="ru-RU" b="1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47155" y="1134836"/>
            <a:ext cx="9878788" cy="532311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В связи с подготовкой к переходу на новую национальную модель системы высшего образования и началом разработки в этой связи нормативных правовых актов представители научно-методических советов были привлечены в рабочие группы в качестве членов или экспертов по вопросам:</a:t>
            </a:r>
          </a:p>
          <a:p>
            <a:pPr lvl="0" algn="just"/>
            <a:r>
              <a:rPr lang="ru-RU" dirty="0" smtClean="0"/>
              <a:t>Перечня </a:t>
            </a:r>
            <a:r>
              <a:rPr lang="ru-RU" dirty="0"/>
              <a:t>вступительных испытаний в вузы по своему направлению;</a:t>
            </a:r>
          </a:p>
          <a:p>
            <a:pPr lvl="0" algn="just"/>
            <a:r>
              <a:rPr lang="ru-RU" dirty="0"/>
              <a:t>Установления дополнительных требований к абитуриентам по программам магистратуры в части наличия у них высшего образования по профильным (смежным) специальностям и направлениям подготовки;</a:t>
            </a:r>
          </a:p>
          <a:p>
            <a:pPr lvl="0" algn="just"/>
            <a:r>
              <a:rPr lang="ru-RU" dirty="0"/>
              <a:t>Корректировки перечня компетенций выпускников по запросам </a:t>
            </a:r>
            <a:r>
              <a:rPr lang="ru-RU" dirty="0" err="1"/>
              <a:t>Ростеха</a:t>
            </a:r>
            <a:r>
              <a:rPr lang="ru-RU" dirty="0"/>
              <a:t> и </a:t>
            </a:r>
            <a:r>
              <a:rPr lang="ru-RU" dirty="0" err="1"/>
              <a:t>Минцифры</a:t>
            </a:r>
            <a:r>
              <a:rPr lang="ru-RU" dirty="0"/>
              <a:t> (НМС «Инфокоммуникационные технологии и системы связи»;</a:t>
            </a:r>
          </a:p>
          <a:p>
            <a:pPr lvl="0" algn="just"/>
            <a:r>
              <a:rPr lang="ru-RU" dirty="0"/>
              <a:t>Обеспечение обновления и согласованности классификаторов сферы труда, классификаторов используемых в сфере образовании;</a:t>
            </a:r>
          </a:p>
          <a:p>
            <a:pPr lvl="0" algn="just"/>
            <a:r>
              <a:rPr lang="ru-RU" dirty="0"/>
              <a:t>Возможного сопряжения программ СПО и ВПО в рамках УГСН</a:t>
            </a:r>
            <a:r>
              <a:rPr lang="ru-RU" dirty="0" smtClean="0"/>
              <a:t>.</a:t>
            </a:r>
            <a:endParaRPr lang="ru-RU" dirty="0"/>
          </a:p>
          <a:p>
            <a:pPr algn="just"/>
            <a:r>
              <a:rPr lang="ru-RU" dirty="0"/>
              <a:t>Выделены эксперты для проведения педагогической экспертизы проектов нормативных правовых актов, касающихся вопросов обучения и воспитания.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7344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4550" y="468989"/>
            <a:ext cx="8911687" cy="1280890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smtClean="0"/>
              <a:t>Проведение </a:t>
            </a:r>
            <a:r>
              <a:rPr lang="ru-RU" sz="2400" b="1" dirty="0"/>
              <a:t>В</a:t>
            </a:r>
            <a:r>
              <a:rPr lang="ru-RU" sz="2400" b="1" dirty="0" smtClean="0"/>
              <a:t>сероссийского конкурса выпускных квалификационных работ специалистов, бакалавров, магистров выпуска 2024 года по УГСН 11.00.00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14550" y="1904999"/>
            <a:ext cx="9390062" cy="41855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dirty="0" smtClean="0"/>
              <a:t>Получено 54 ВКР из 15 вузов .</a:t>
            </a:r>
          </a:p>
          <a:p>
            <a:pPr marL="0" indent="0">
              <a:buNone/>
            </a:pPr>
            <a:r>
              <a:rPr lang="ru-RU" sz="2000" dirty="0" smtClean="0"/>
              <a:t>11.03.01 – 9 ВКР (ГУАП, КБГУ, КНИТУ-КАИ, СП</a:t>
            </a:r>
            <a:r>
              <a:rPr lang="ru-RU" sz="2000" dirty="0"/>
              <a:t>б</a:t>
            </a:r>
            <a:r>
              <a:rPr lang="ru-RU" sz="2000" dirty="0" smtClean="0"/>
              <a:t>ГЭТУ «ЛЭТИ», МТУСИ)</a:t>
            </a:r>
          </a:p>
          <a:p>
            <a:pPr marL="0" indent="0">
              <a:buNone/>
            </a:pPr>
            <a:r>
              <a:rPr lang="ru-RU" sz="2000" dirty="0" smtClean="0"/>
              <a:t>11.04.01 </a:t>
            </a:r>
            <a:r>
              <a:rPr lang="ru-RU" sz="2000" dirty="0"/>
              <a:t>– </a:t>
            </a:r>
            <a:r>
              <a:rPr lang="ru-RU" sz="2000" dirty="0" smtClean="0"/>
              <a:t>4 ВКР (</a:t>
            </a:r>
            <a:r>
              <a:rPr lang="ru-RU" sz="2000" dirty="0"/>
              <a:t>ГУАП, </a:t>
            </a:r>
            <a:r>
              <a:rPr lang="ru-RU" sz="2000" dirty="0" smtClean="0"/>
              <a:t>МТУСИ</a:t>
            </a:r>
            <a:r>
              <a:rPr lang="ru-RU" sz="2000" dirty="0"/>
              <a:t>)</a:t>
            </a:r>
          </a:p>
          <a:p>
            <a:pPr marL="0" indent="0">
              <a:buNone/>
            </a:pPr>
            <a:r>
              <a:rPr lang="ru-RU" sz="2000" dirty="0" smtClean="0"/>
              <a:t>11.03.02 </a:t>
            </a:r>
            <a:r>
              <a:rPr lang="ru-RU" sz="2000" dirty="0"/>
              <a:t>– </a:t>
            </a:r>
            <a:r>
              <a:rPr lang="ru-RU" sz="2000" dirty="0" smtClean="0"/>
              <a:t>13 ВКР</a:t>
            </a:r>
            <a:r>
              <a:rPr lang="ru-RU" sz="2000" dirty="0"/>
              <a:t>(ГУАП, </a:t>
            </a:r>
            <a:r>
              <a:rPr lang="ru-RU" sz="2000" dirty="0" smtClean="0"/>
              <a:t>ДВФУ,МТУСИ, НИУВШЭ, ПГУТИ)</a:t>
            </a:r>
            <a:endParaRPr lang="ru-RU" sz="2000" dirty="0"/>
          </a:p>
          <a:p>
            <a:pPr marL="0" indent="0">
              <a:buNone/>
            </a:pPr>
            <a:r>
              <a:rPr lang="ru-RU" sz="2000" dirty="0" smtClean="0"/>
              <a:t>11.04.02 </a:t>
            </a:r>
            <a:r>
              <a:rPr lang="ru-RU" sz="2000" dirty="0"/>
              <a:t>– </a:t>
            </a:r>
            <a:r>
              <a:rPr lang="ru-RU" sz="2000" dirty="0" smtClean="0"/>
              <a:t>7 ВКР </a:t>
            </a:r>
            <a:r>
              <a:rPr lang="ru-RU" sz="2000" dirty="0"/>
              <a:t>(</a:t>
            </a:r>
            <a:r>
              <a:rPr lang="ru-RU" sz="2000" dirty="0" smtClean="0"/>
              <a:t>ГУАП, ДВФУ, МТУСИ</a:t>
            </a:r>
            <a:r>
              <a:rPr lang="ru-RU" sz="2000" dirty="0"/>
              <a:t>)</a:t>
            </a:r>
          </a:p>
          <a:p>
            <a:pPr marL="0" indent="0">
              <a:buNone/>
            </a:pPr>
            <a:r>
              <a:rPr lang="ru-RU" sz="2000" dirty="0" smtClean="0"/>
              <a:t>11.03.03 </a:t>
            </a:r>
            <a:r>
              <a:rPr lang="ru-RU" sz="2000" dirty="0"/>
              <a:t>– </a:t>
            </a:r>
            <a:r>
              <a:rPr lang="ru-RU" sz="2000" dirty="0" smtClean="0"/>
              <a:t>7 ВКР (КБГУ, НГТУ им. </a:t>
            </a:r>
            <a:r>
              <a:rPr lang="ru-RU" sz="2000" smtClean="0"/>
              <a:t>Р.Е. Алексеева</a:t>
            </a:r>
            <a:r>
              <a:rPr lang="ru-RU" sz="2000" dirty="0" smtClean="0"/>
              <a:t>, ПГУ, СНИУ, СФУ)</a:t>
            </a:r>
          </a:p>
          <a:p>
            <a:pPr marL="0" indent="0">
              <a:buNone/>
            </a:pPr>
            <a:r>
              <a:rPr lang="ru-RU" sz="2000" dirty="0" smtClean="0"/>
              <a:t>11.04.03 </a:t>
            </a:r>
            <a:r>
              <a:rPr lang="ru-RU" sz="2000" dirty="0"/>
              <a:t>– 4 </a:t>
            </a:r>
            <a:r>
              <a:rPr lang="ru-RU" sz="2000" dirty="0" smtClean="0"/>
              <a:t>ВКР(ГУАП, ПГУ, СФУ)</a:t>
            </a:r>
            <a:endParaRPr lang="ru-RU" sz="2000" dirty="0"/>
          </a:p>
          <a:p>
            <a:pPr marL="0" indent="0">
              <a:buNone/>
            </a:pPr>
            <a:r>
              <a:rPr lang="ru-RU" sz="2000" dirty="0" smtClean="0"/>
              <a:t>11.03.04 </a:t>
            </a:r>
            <a:r>
              <a:rPr lang="ru-RU" sz="2000" dirty="0"/>
              <a:t>– </a:t>
            </a:r>
            <a:r>
              <a:rPr lang="ru-RU" sz="2000" dirty="0" smtClean="0"/>
              <a:t>6 ВКР </a:t>
            </a:r>
            <a:r>
              <a:rPr lang="ru-RU" sz="2000" dirty="0"/>
              <a:t>(ГУАП, </a:t>
            </a:r>
            <a:r>
              <a:rPr lang="ru-RU" sz="2000" dirty="0" smtClean="0"/>
              <a:t>МГТУ,  </a:t>
            </a:r>
            <a:r>
              <a:rPr lang="ru-RU" sz="2000" dirty="0"/>
              <a:t>НГТУ </a:t>
            </a:r>
            <a:r>
              <a:rPr lang="ru-RU" sz="2000" dirty="0" smtClean="0"/>
              <a:t>им. Алексеева)</a:t>
            </a:r>
            <a:endParaRPr lang="ru-RU" sz="2000" dirty="0"/>
          </a:p>
          <a:p>
            <a:pPr marL="0" indent="0">
              <a:buNone/>
            </a:pPr>
            <a:r>
              <a:rPr lang="ru-RU" sz="2000" dirty="0" smtClean="0"/>
              <a:t>11.04.04 </a:t>
            </a:r>
            <a:r>
              <a:rPr lang="ru-RU" sz="2000" dirty="0"/>
              <a:t>– </a:t>
            </a:r>
            <a:r>
              <a:rPr lang="ru-RU" sz="2000" dirty="0" smtClean="0"/>
              <a:t>3 ВКР (НГТУ им. Р.Е. Алексеева,</a:t>
            </a:r>
            <a:r>
              <a:rPr lang="ru-RU" sz="2000" dirty="0"/>
              <a:t> </a:t>
            </a:r>
            <a:r>
              <a:rPr lang="ru-RU" sz="2000" dirty="0" smtClean="0"/>
              <a:t>НИУВШЭ, </a:t>
            </a:r>
            <a:r>
              <a:rPr lang="ru-RU" sz="2000" dirty="0" err="1" smtClean="0"/>
              <a:t>УрФУ</a:t>
            </a:r>
            <a:r>
              <a:rPr lang="ru-RU" sz="2000" dirty="0" smtClean="0"/>
              <a:t>)</a:t>
            </a:r>
          </a:p>
          <a:p>
            <a:pPr marL="0" indent="0">
              <a:buNone/>
            </a:pPr>
            <a:r>
              <a:rPr lang="ru-RU" sz="2000" dirty="0" smtClean="0"/>
              <a:t>11.05.04 </a:t>
            </a:r>
            <a:r>
              <a:rPr lang="ru-RU" sz="2000" dirty="0"/>
              <a:t>– </a:t>
            </a:r>
            <a:r>
              <a:rPr lang="ru-RU" sz="2000" dirty="0" smtClean="0"/>
              <a:t>1 ВКР (</a:t>
            </a:r>
            <a:r>
              <a:rPr lang="ru-RU" sz="2000" dirty="0" err="1" smtClean="0"/>
              <a:t>СПбГУТ</a:t>
            </a:r>
            <a:r>
              <a:rPr lang="ru-RU" sz="2000" dirty="0" smtClean="0"/>
              <a:t>)</a:t>
            </a:r>
            <a:endParaRPr lang="ru-RU" sz="2000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050228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874468" y="624110"/>
            <a:ext cx="9114661" cy="8362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Экспертиза учебных изданий</a:t>
            </a:r>
            <a:endParaRPr lang="ru-RU" sz="2400" b="1" dirty="0"/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1715598" y="1620677"/>
            <a:ext cx="9826388" cy="137561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400" dirty="0" smtClean="0"/>
              <a:t>Заключено 4 договора на проведение экспертизы учебных изданий, выдано 4 положительных решения.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69033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8533" y="689424"/>
            <a:ext cx="8911687" cy="1280890"/>
          </a:xfrm>
        </p:spPr>
        <p:txBody>
          <a:bodyPr>
            <a:normAutofit/>
          </a:bodyPr>
          <a:lstStyle/>
          <a:p>
            <a:r>
              <a:rPr lang="ru-RU" sz="2400" b="1" dirty="0"/>
              <a:t>Поддержка сайта УМО и его модернизация.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8533" y="1684564"/>
            <a:ext cx="8915400" cy="377762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Проведена </a:t>
            </a:r>
            <a:r>
              <a:rPr lang="ru-RU" dirty="0"/>
              <a:t>работа по поддержке сайта ФУМО  </a:t>
            </a:r>
            <a:r>
              <a:rPr lang="ru-RU" u="sng" dirty="0">
                <a:hlinkClick r:id="rId2"/>
              </a:rPr>
              <a:t>https://umo.etu.ru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080784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2458</TotalTime>
  <Words>572</Words>
  <Application>Microsoft Office PowerPoint</Application>
  <PresentationFormat>Широкоэкранный</PresentationFormat>
  <Paragraphs>45</Paragraphs>
  <Slides>10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Легкий дым</vt:lpstr>
      <vt:lpstr>О  деятельности ФУМО по УГСН 11.00.00 «Электроника, радиотехника и системы связи» в 2024 году</vt:lpstr>
      <vt:lpstr>Работа в КС «Инженерное дело, технологии и технические науки».</vt:lpstr>
      <vt:lpstr>Консультирование ВУЗов по вопросам разработки основных профессиональных образовательных программ на базе примерных основных образовательных программ ФГОС 3++.  </vt:lpstr>
      <vt:lpstr>Взаимодействие с работодателями.</vt:lpstr>
      <vt:lpstr>Участие в вебинарах и конференциях.</vt:lpstr>
      <vt:lpstr>Участие в вебинарах и конференциях.</vt:lpstr>
      <vt:lpstr>Проведение Всероссийского конкурса выпускных квалификационных работ специалистов, бакалавров, магистров выпуска 2024 года по УГСН 11.00.00</vt:lpstr>
      <vt:lpstr>Экспертиза учебных изданий</vt:lpstr>
      <vt:lpstr>Поддержка сайта УМО и его модернизация. </vt:lpstr>
      <vt:lpstr>     Спасибо за внимание!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Вопросы практического внедрения ФГОС 3++ и ПООП в образовательный процесс вузов.</dc:title>
  <dc:creator>l1</dc:creator>
  <cp:lastModifiedBy>Шулепова Надежда Михайловна</cp:lastModifiedBy>
  <cp:revision>120</cp:revision>
  <cp:lastPrinted>2024-12-03T10:39:45Z</cp:lastPrinted>
  <dcterms:created xsi:type="dcterms:W3CDTF">2017-11-24T10:14:29Z</dcterms:created>
  <dcterms:modified xsi:type="dcterms:W3CDTF">2024-12-04T10:52:24Z</dcterms:modified>
</cp:coreProperties>
</file>