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Средний стиль 1 — акцент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74153" autoAdjust="0"/>
  </p:normalViewPr>
  <p:slideViewPr>
    <p:cSldViewPr snapToGrid="0">
      <p:cViewPr varScale="1">
        <p:scale>
          <a:sx n="69" d="100"/>
          <a:sy n="69" d="100"/>
        </p:scale>
        <p:origin x="470"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2B7B1DFA-3042-41C8-8023-93660E61106C}" type="datetimeFigureOut">
              <a:rPr lang="ru-RU" smtClean="0"/>
              <a:t>08.12.2022</a:t>
            </a:fld>
            <a:endParaRPr lang="ru-RU"/>
          </a:p>
        </p:txBody>
      </p:sp>
      <p:sp>
        <p:nvSpPr>
          <p:cNvPr id="4" name="Нижний колонтитул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9198CE04-CA8C-4BD4-B991-156A66E772C1}" type="slidenum">
              <a:rPr lang="ru-RU" smtClean="0"/>
              <a:t>‹#›</a:t>
            </a:fld>
            <a:endParaRPr lang="ru-RU"/>
          </a:p>
        </p:txBody>
      </p:sp>
    </p:spTree>
    <p:extLst>
      <p:ext uri="{BB962C8B-B14F-4D97-AF65-F5344CB8AC3E}">
        <p14:creationId xmlns:p14="http://schemas.microsoft.com/office/powerpoint/2010/main" val="41700358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661EEBF0-F032-4DB6-A60D-0390F06D17B2}" type="datetimeFigureOut">
              <a:rPr lang="ru-RU" smtClean="0"/>
              <a:t>08.12.2022</a:t>
            </a:fld>
            <a:endParaRPr lang="ru-RU"/>
          </a:p>
        </p:txBody>
      </p:sp>
      <p:sp>
        <p:nvSpPr>
          <p:cNvPr id="4" name="Образ слайда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A4A6A5D-5407-4E6E-8D56-F0783663A480}" type="slidenum">
              <a:rPr lang="ru-RU" smtClean="0"/>
              <a:t>‹#›</a:t>
            </a:fld>
            <a:endParaRPr lang="ru-RU"/>
          </a:p>
        </p:txBody>
      </p:sp>
    </p:spTree>
    <p:extLst>
      <p:ext uri="{BB962C8B-B14F-4D97-AF65-F5344CB8AC3E}">
        <p14:creationId xmlns:p14="http://schemas.microsoft.com/office/powerpoint/2010/main" val="28569219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A4A6A5D-5407-4E6E-8D56-F0783663A480}" type="slidenum">
              <a:rPr lang="ru-RU" smtClean="0"/>
              <a:t>1</a:t>
            </a:fld>
            <a:endParaRPr lang="ru-RU"/>
          </a:p>
        </p:txBody>
      </p:sp>
    </p:spTree>
    <p:extLst>
      <p:ext uri="{BB962C8B-B14F-4D97-AF65-F5344CB8AC3E}">
        <p14:creationId xmlns:p14="http://schemas.microsoft.com/office/powerpoint/2010/main" val="4280712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3A4A6A5D-5407-4E6E-8D56-F0783663A480}" type="slidenum">
              <a:rPr lang="ru-RU" smtClean="0"/>
              <a:t>2</a:t>
            </a:fld>
            <a:endParaRPr lang="ru-RU"/>
          </a:p>
        </p:txBody>
      </p:sp>
    </p:spTree>
    <p:extLst>
      <p:ext uri="{BB962C8B-B14F-4D97-AF65-F5344CB8AC3E}">
        <p14:creationId xmlns:p14="http://schemas.microsoft.com/office/powerpoint/2010/main" val="36230543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12/8/2022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12/8/2022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89213" y="961294"/>
            <a:ext cx="8915399" cy="3628519"/>
          </a:xfrm>
        </p:spPr>
        <p:txBody>
          <a:bodyPr>
            <a:normAutofit fontScale="90000"/>
          </a:bodyPr>
          <a:lstStyle/>
          <a:p>
            <a:pPr lvl="0"/>
            <a:r>
              <a:rPr lang="ru-RU" dirty="0" smtClean="0"/>
              <a:t>О деятельности ФУМО 11.00.00 «Электроника, радиотехника и системы связи» за 2022 год.</a:t>
            </a:r>
            <a:endParaRPr lang="ru-RU" dirty="0"/>
          </a:p>
        </p:txBody>
      </p:sp>
      <p:sp>
        <p:nvSpPr>
          <p:cNvPr id="3" name="Подзаголовок 2"/>
          <p:cNvSpPr>
            <a:spLocks noGrp="1"/>
          </p:cNvSpPr>
          <p:nvPr>
            <p:ph type="subTitle" idx="1"/>
          </p:nvPr>
        </p:nvSpPr>
        <p:spPr>
          <a:xfrm>
            <a:off x="2589213" y="5556736"/>
            <a:ext cx="8915399" cy="675170"/>
          </a:xfrm>
        </p:spPr>
        <p:txBody>
          <a:bodyPr/>
          <a:lstStyle/>
          <a:p>
            <a:pPr algn="r"/>
            <a:r>
              <a:rPr lang="ru-RU" dirty="0" smtClean="0"/>
              <a:t>А.В. Соломонов, 08.12.2022</a:t>
            </a:r>
            <a:endParaRPr lang="ru-RU" dirty="0"/>
          </a:p>
        </p:txBody>
      </p:sp>
    </p:spTree>
    <p:extLst>
      <p:ext uri="{BB962C8B-B14F-4D97-AF65-F5344CB8AC3E}">
        <p14:creationId xmlns:p14="http://schemas.microsoft.com/office/powerpoint/2010/main" val="13070856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32374" y="1877122"/>
            <a:ext cx="8915400" cy="3777622"/>
          </a:xfrm>
        </p:spPr>
        <p:txBody>
          <a:bodyPr>
            <a:normAutofit/>
          </a:bodyPr>
          <a:lstStyle/>
          <a:p>
            <a:pPr marL="0" indent="0">
              <a:buNone/>
            </a:pPr>
            <a:r>
              <a:rPr lang="ru-RU" sz="2400" dirty="0" smtClean="0"/>
              <a:t>Вебинар </a:t>
            </a:r>
            <a:r>
              <a:rPr lang="ru-RU" sz="2400" dirty="0"/>
              <a:t>Рособрнадзора «Методическая поддержка» от 20.10.2022 («О методической поддержке процесса разработки и реализации основных профессиональных образовательных программ в образовательных организациях высшего образования»)</a:t>
            </a:r>
          </a:p>
          <a:p>
            <a:endParaRPr lang="ru-RU" sz="2400" dirty="0"/>
          </a:p>
        </p:txBody>
      </p:sp>
    </p:spTree>
    <p:extLst>
      <p:ext uri="{BB962C8B-B14F-4D97-AF65-F5344CB8AC3E}">
        <p14:creationId xmlns:p14="http://schemas.microsoft.com/office/powerpoint/2010/main" val="280206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32373" y="1598342"/>
            <a:ext cx="8915400" cy="3777622"/>
          </a:xfrm>
        </p:spPr>
        <p:txBody>
          <a:bodyPr/>
          <a:lstStyle/>
          <a:p>
            <a:pPr marL="0" indent="0">
              <a:buNone/>
            </a:pPr>
            <a:r>
              <a:rPr lang="ru-RU" sz="2400" dirty="0"/>
              <a:t>Вебинар Рособрнадзора «Независимая оценка качества образования» от 11.11.2022 («Независимая оценка качества условий осуществления образовательной деятельности», «Инструменты национальной системы квалификаций для оценки качества реализации образовательных программ», «Независимая оценка квалификаций как один из механизмов участия работодателей в независимой оценке качества подготовки обучающихся»).</a:t>
            </a:r>
          </a:p>
          <a:p>
            <a:endParaRPr lang="ru-RU" dirty="0"/>
          </a:p>
        </p:txBody>
      </p:sp>
    </p:spTree>
    <p:extLst>
      <p:ext uri="{BB962C8B-B14F-4D97-AF65-F5344CB8AC3E}">
        <p14:creationId xmlns:p14="http://schemas.microsoft.com/office/powerpoint/2010/main" val="1379306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276978" y="1654098"/>
            <a:ext cx="8915400" cy="3777622"/>
          </a:xfrm>
        </p:spPr>
        <p:txBody>
          <a:bodyPr>
            <a:normAutofit/>
          </a:bodyPr>
          <a:lstStyle/>
          <a:p>
            <a:pPr marL="0" indent="0">
              <a:buNone/>
            </a:pPr>
            <a:r>
              <a:rPr lang="ru-RU" sz="2400" dirty="0"/>
              <a:t>Вебинар Рособрнадзора  «Порядок организации ОО» от 18.11.2022 (Отдельные вопросы применения положений приказа Минобрнауки России от 06.04.2021 № 245 «Об утверждении Порядка организации и осуществления образовательной деятельности по образовательным программам высшего образования - программам бакалавриата, программам специалитета, программам магистратуры»).</a:t>
            </a:r>
          </a:p>
          <a:p>
            <a:endParaRPr lang="ru-RU" sz="2400" dirty="0"/>
          </a:p>
        </p:txBody>
      </p:sp>
    </p:spTree>
    <p:extLst>
      <p:ext uri="{BB962C8B-B14F-4D97-AF65-F5344CB8AC3E}">
        <p14:creationId xmlns:p14="http://schemas.microsoft.com/office/powerpoint/2010/main" val="11849057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6876" y="668714"/>
            <a:ext cx="8911687" cy="1280890"/>
          </a:xfrm>
        </p:spPr>
        <p:txBody>
          <a:bodyPr>
            <a:normAutofit fontScale="90000"/>
          </a:bodyPr>
          <a:lstStyle/>
          <a:p>
            <a:r>
              <a:rPr lang="ru-RU" b="1" dirty="0"/>
              <a:t>Заседание президиума </a:t>
            </a:r>
            <a:r>
              <a:rPr lang="ru-RU" b="1" dirty="0" smtClean="0"/>
              <a:t>ФУМО 26 октября 2022 г.</a:t>
            </a:r>
            <a:r>
              <a:rPr lang="ru-RU" b="1" dirty="0"/>
              <a:t/>
            </a:r>
            <a:br>
              <a:rPr lang="ru-RU" b="1" dirty="0"/>
            </a:br>
            <a:endParaRPr lang="ru-RU" b="1" dirty="0"/>
          </a:p>
        </p:txBody>
      </p:sp>
      <p:sp>
        <p:nvSpPr>
          <p:cNvPr id="3" name="Объект 2"/>
          <p:cNvSpPr>
            <a:spLocks noGrp="1"/>
          </p:cNvSpPr>
          <p:nvPr>
            <p:ph idx="1"/>
          </p:nvPr>
        </p:nvSpPr>
        <p:spPr>
          <a:xfrm>
            <a:off x="2143163" y="2233961"/>
            <a:ext cx="8915400" cy="3777622"/>
          </a:xfrm>
        </p:spPr>
        <p:txBody>
          <a:bodyPr/>
          <a:lstStyle/>
          <a:p>
            <a:pPr marL="0" indent="0">
              <a:buNone/>
            </a:pPr>
            <a:r>
              <a:rPr lang="ru-RU" sz="2400" dirty="0" smtClean="0"/>
              <a:t>Дополнительная проработка </a:t>
            </a:r>
            <a:r>
              <a:rPr lang="ru-RU" sz="2400" dirty="0"/>
              <a:t>перечня специальностей и направлений подготовки (приказ №89 от 01.02.2022) в части перехода от бакалавриата на </a:t>
            </a:r>
            <a:r>
              <a:rPr lang="ru-RU" sz="2400" dirty="0" smtClean="0"/>
              <a:t>специалитет в </a:t>
            </a:r>
            <a:r>
              <a:rPr lang="ru-RU" sz="2400" dirty="0"/>
              <a:t>рамках выхода РФ из Болонского процесса </a:t>
            </a:r>
          </a:p>
          <a:p>
            <a:endParaRPr lang="ru-RU" sz="2400" dirty="0"/>
          </a:p>
          <a:p>
            <a:endParaRPr lang="ru-RU" dirty="0"/>
          </a:p>
        </p:txBody>
      </p:sp>
    </p:spTree>
    <p:extLst>
      <p:ext uri="{BB962C8B-B14F-4D97-AF65-F5344CB8AC3E}">
        <p14:creationId xmlns:p14="http://schemas.microsoft.com/office/powerpoint/2010/main" val="12051139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89212" y="852710"/>
            <a:ext cx="8911687" cy="1280890"/>
          </a:xfrm>
        </p:spPr>
        <p:txBody>
          <a:bodyPr>
            <a:normAutofit/>
          </a:bodyPr>
          <a:lstStyle/>
          <a:p>
            <a:r>
              <a:rPr lang="ru-RU" sz="3200" b="1" dirty="0"/>
              <a:t>Проведение экспертизы качества учебных </a:t>
            </a:r>
            <a:r>
              <a:rPr lang="ru-RU" sz="3200" b="1" dirty="0" smtClean="0"/>
              <a:t>изданий</a:t>
            </a:r>
            <a:endParaRPr lang="ru-RU" sz="3200" b="1" dirty="0"/>
          </a:p>
        </p:txBody>
      </p:sp>
      <p:sp>
        <p:nvSpPr>
          <p:cNvPr id="3" name="Объект 2"/>
          <p:cNvSpPr>
            <a:spLocks noGrp="1"/>
          </p:cNvSpPr>
          <p:nvPr>
            <p:ph idx="1"/>
          </p:nvPr>
        </p:nvSpPr>
        <p:spPr/>
        <p:txBody>
          <a:bodyPr/>
          <a:lstStyle/>
          <a:p>
            <a:pPr marL="0" indent="0">
              <a:buNone/>
            </a:pPr>
            <a:endParaRPr lang="ru-RU" dirty="0" smtClean="0"/>
          </a:p>
          <a:p>
            <a:pPr marL="0" indent="0">
              <a:buNone/>
            </a:pPr>
            <a:r>
              <a:rPr lang="ru-RU" sz="2400" dirty="0" smtClean="0"/>
              <a:t>Проведена </a:t>
            </a:r>
            <a:r>
              <a:rPr lang="ru-RU" sz="2400" dirty="0"/>
              <a:t>экспертиза качества учебных изданий (выдано </a:t>
            </a:r>
            <a:r>
              <a:rPr lang="ru-RU" sz="2400" dirty="0" smtClean="0"/>
              <a:t>3 </a:t>
            </a:r>
            <a:r>
              <a:rPr lang="ru-RU" sz="2400" dirty="0"/>
              <a:t>положительных </a:t>
            </a:r>
            <a:r>
              <a:rPr lang="ru-RU" sz="2400" dirty="0" smtClean="0"/>
              <a:t>заключения</a:t>
            </a:r>
            <a:r>
              <a:rPr lang="ru-RU" sz="2400" dirty="0"/>
              <a:t>)</a:t>
            </a:r>
          </a:p>
        </p:txBody>
      </p:sp>
    </p:spTree>
    <p:extLst>
      <p:ext uri="{BB962C8B-B14F-4D97-AF65-F5344CB8AC3E}">
        <p14:creationId xmlns:p14="http://schemas.microsoft.com/office/powerpoint/2010/main" val="27884479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32734" y="1631795"/>
            <a:ext cx="8915400" cy="3777622"/>
          </a:xfrm>
        </p:spPr>
        <p:txBody>
          <a:bodyPr>
            <a:normAutofit/>
          </a:bodyPr>
          <a:lstStyle/>
          <a:p>
            <a:pPr marL="0" indent="0">
              <a:buNone/>
            </a:pPr>
            <a:r>
              <a:rPr lang="ru-RU" sz="2800" dirty="0" smtClean="0"/>
              <a:t>Курирование студенческих олимпиад по направлениям подготовки. </a:t>
            </a:r>
            <a:endParaRPr lang="ru-RU" sz="2800" dirty="0"/>
          </a:p>
        </p:txBody>
      </p:sp>
    </p:spTree>
    <p:extLst>
      <p:ext uri="{BB962C8B-B14F-4D97-AF65-F5344CB8AC3E}">
        <p14:creationId xmlns:p14="http://schemas.microsoft.com/office/powerpoint/2010/main" val="35598086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087407" y="1921726"/>
            <a:ext cx="8915400" cy="3777622"/>
          </a:xfrm>
        </p:spPr>
        <p:txBody>
          <a:bodyPr/>
          <a:lstStyle/>
          <a:p>
            <a:pPr marL="0" indent="0">
              <a:buNone/>
            </a:pPr>
            <a:r>
              <a:rPr lang="ru-RU" sz="2400" dirty="0" smtClean="0"/>
              <a:t>Поддержка </a:t>
            </a:r>
            <a:r>
              <a:rPr lang="ru-RU" sz="2400" dirty="0"/>
              <a:t>сайта УМО и его модернизация.</a:t>
            </a:r>
            <a:br>
              <a:rPr lang="ru-RU" sz="2400" dirty="0"/>
            </a:br>
            <a:endParaRPr lang="ru-RU" sz="2400" dirty="0" smtClean="0"/>
          </a:p>
          <a:p>
            <a:pPr marL="0" indent="0">
              <a:buNone/>
            </a:pPr>
            <a:r>
              <a:rPr lang="en-US" sz="2400" dirty="0" smtClean="0"/>
              <a:t>https</a:t>
            </a:r>
            <a:r>
              <a:rPr lang="en-US" sz="2400" dirty="0"/>
              <a:t>://umo.etu.ru</a:t>
            </a:r>
            <a:endParaRPr lang="ru-RU" sz="2400" dirty="0"/>
          </a:p>
          <a:p>
            <a:endParaRPr lang="ru-RU" dirty="0"/>
          </a:p>
        </p:txBody>
      </p:sp>
    </p:spTree>
    <p:extLst>
      <p:ext uri="{BB962C8B-B14F-4D97-AF65-F5344CB8AC3E}">
        <p14:creationId xmlns:p14="http://schemas.microsoft.com/office/powerpoint/2010/main" val="730955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92925" y="624110"/>
            <a:ext cx="8911687" cy="665428"/>
          </a:xfrm>
        </p:spPr>
        <p:txBody>
          <a:bodyPr/>
          <a:lstStyle/>
          <a:p>
            <a:r>
              <a:rPr lang="ru-RU" b="1" dirty="0" smtClean="0"/>
              <a:t>Основные задачи на 2022 год:</a:t>
            </a:r>
            <a:endParaRPr lang="ru-RU" b="1" dirty="0"/>
          </a:p>
        </p:txBody>
      </p:sp>
      <p:sp>
        <p:nvSpPr>
          <p:cNvPr id="3" name="Объект 2"/>
          <p:cNvSpPr>
            <a:spLocks noGrp="1"/>
          </p:cNvSpPr>
          <p:nvPr>
            <p:ph idx="1"/>
          </p:nvPr>
        </p:nvSpPr>
        <p:spPr>
          <a:xfrm>
            <a:off x="2592925" y="1685991"/>
            <a:ext cx="8915400" cy="4093485"/>
          </a:xfrm>
        </p:spPr>
        <p:txBody>
          <a:bodyPr>
            <a:normAutofit fontScale="92500"/>
          </a:bodyPr>
          <a:lstStyle/>
          <a:p>
            <a:pPr marL="514350" indent="-514350">
              <a:buAutoNum type="arabicPeriod"/>
            </a:pPr>
            <a:r>
              <a:rPr lang="ru-RU" sz="2800" b="1" dirty="0" smtClean="0"/>
              <a:t>Оперативное сопровождение перехода к новому перечню специальностей и направлений подготовки высшего образования</a:t>
            </a:r>
          </a:p>
          <a:p>
            <a:pPr marL="514350" indent="-514350">
              <a:buAutoNum type="arabicPeriod"/>
            </a:pPr>
            <a:endParaRPr lang="ru-RU" sz="2800" b="1" dirty="0" smtClean="0"/>
          </a:p>
          <a:p>
            <a:pPr marL="514350" indent="-514350">
              <a:buAutoNum type="arabicPeriod"/>
            </a:pPr>
            <a:r>
              <a:rPr lang="ru-RU" sz="2800" b="1" dirty="0" smtClean="0"/>
              <a:t>Разработка макета ФГОС нового поколения в составе рабочей группы Координационного совета Минобрнауки России по области образования «Инженерное дело, технологии и технические науки».</a:t>
            </a:r>
          </a:p>
          <a:p>
            <a:pPr marL="514350" indent="-514350">
              <a:buAutoNum type="arabicPeriod"/>
            </a:pPr>
            <a:endParaRPr lang="ru-RU" sz="2800" b="1" dirty="0" smtClean="0"/>
          </a:p>
          <a:p>
            <a:pPr marL="514350" indent="-514350">
              <a:buAutoNum type="arabicPeriod"/>
            </a:pPr>
            <a:endParaRPr lang="ru-RU" sz="2800" b="1" dirty="0" smtClean="0"/>
          </a:p>
          <a:p>
            <a:endParaRPr lang="ru-RU" sz="2800" dirty="0"/>
          </a:p>
        </p:txBody>
      </p:sp>
    </p:spTree>
    <p:extLst>
      <p:ext uri="{BB962C8B-B14F-4D97-AF65-F5344CB8AC3E}">
        <p14:creationId xmlns:p14="http://schemas.microsoft.com/office/powerpoint/2010/main" val="42327753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1481" y="313735"/>
            <a:ext cx="8911687" cy="1280890"/>
          </a:xfrm>
        </p:spPr>
        <p:txBody>
          <a:bodyPr>
            <a:noAutofit/>
          </a:bodyPr>
          <a:lstStyle/>
          <a:p>
            <a:r>
              <a:rPr lang="ru-RU" b="1" dirty="0"/>
              <a:t>Текущие вопросы по плану работы на 2022 г.</a:t>
            </a:r>
            <a:br>
              <a:rPr lang="ru-RU" b="1" dirty="0"/>
            </a:br>
            <a:endParaRPr lang="ru-RU" b="1" dirty="0"/>
          </a:p>
        </p:txBody>
      </p:sp>
      <p:sp>
        <p:nvSpPr>
          <p:cNvPr id="3" name="Объект 2"/>
          <p:cNvSpPr>
            <a:spLocks noGrp="1"/>
          </p:cNvSpPr>
          <p:nvPr>
            <p:ph idx="1"/>
          </p:nvPr>
        </p:nvSpPr>
        <p:spPr>
          <a:xfrm>
            <a:off x="2096429" y="1706137"/>
            <a:ext cx="9408183" cy="4806175"/>
          </a:xfrm>
        </p:spPr>
        <p:txBody>
          <a:bodyPr>
            <a:normAutofit/>
          </a:bodyPr>
          <a:lstStyle/>
          <a:p>
            <a:pPr marL="0" indent="0">
              <a:buNone/>
            </a:pPr>
            <a:r>
              <a:rPr lang="ru-RU" sz="2400" b="1" dirty="0" smtClean="0"/>
              <a:t>Взаимодействие с Советами по профессиональным квалификациям в вопросах разработки профстандартов.</a:t>
            </a:r>
          </a:p>
          <a:p>
            <a:pPr marL="0" indent="0">
              <a:buNone/>
            </a:pPr>
            <a:r>
              <a:rPr lang="ru-RU" sz="2400" dirty="0"/>
              <a:t>Участие в работе СПК связи по подготовке специалистов в области квантовых коммуникаций:</a:t>
            </a:r>
          </a:p>
          <a:p>
            <a:pPr marL="0" indent="0">
              <a:buNone/>
            </a:pPr>
            <a:r>
              <a:rPr lang="ru-RU" sz="2400" dirty="0" smtClean="0"/>
              <a:t>1</a:t>
            </a:r>
            <a:r>
              <a:rPr lang="ru-RU" sz="2400" dirty="0"/>
              <a:t>. </a:t>
            </a:r>
            <a:r>
              <a:rPr lang="en-US" sz="2400" dirty="0"/>
              <a:t>Zoom</a:t>
            </a:r>
            <a:r>
              <a:rPr lang="ru-RU" sz="2400" dirty="0"/>
              <a:t>-обсуждение в СПК связи при поддержке и участии ФГБУФГБУ «ВНИИ труда» Минтруда России: Профессионально-общественное обсуждение проекта профстандарта «Специалист по квантовым квалификациям» и квалификаций от 29.03.2022; </a:t>
            </a:r>
          </a:p>
          <a:p>
            <a:pPr marL="0" indent="0">
              <a:buNone/>
            </a:pPr>
            <a:endParaRPr lang="ru-RU" sz="2400" dirty="0"/>
          </a:p>
        </p:txBody>
      </p:sp>
    </p:spTree>
    <p:extLst>
      <p:ext uri="{BB962C8B-B14F-4D97-AF65-F5344CB8AC3E}">
        <p14:creationId xmlns:p14="http://schemas.microsoft.com/office/powerpoint/2010/main" val="6115684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308302" y="1248937"/>
            <a:ext cx="9196310" cy="4662285"/>
          </a:xfrm>
        </p:spPr>
        <p:txBody>
          <a:bodyPr>
            <a:normAutofit lnSpcReduction="10000"/>
          </a:bodyPr>
          <a:lstStyle/>
          <a:p>
            <a:pPr marL="0" indent="0">
              <a:buNone/>
            </a:pPr>
            <a:r>
              <a:rPr lang="ru-RU" sz="2400" dirty="0" smtClean="0"/>
              <a:t>2</a:t>
            </a:r>
            <a:r>
              <a:rPr lang="ru-RU" sz="2400" dirty="0"/>
              <a:t>. Заседание Рабочей группы по развитию кадрового потенциала высокотехнологичной области «Квантовые коммуникации» ОАО «РЖД» от 31.03.2022 («Об организации работы рабочей группы в 2022 году: основные цели и задачи», «О результатах работы по разработке проекта комплексной методики прогнозирования кадровых потребностей высокотехнологичной области «Квантовые коммуникации»», «О формировании требований к специалистам в области квантовых коммуникаций в условиях новой реальности»), «О развитии высокотехнологичного направления «Квантовые коммуникации» в России и в мире».</a:t>
            </a:r>
          </a:p>
          <a:p>
            <a:endParaRPr lang="ru-RU" dirty="0"/>
          </a:p>
        </p:txBody>
      </p:sp>
    </p:spTree>
    <p:extLst>
      <p:ext uri="{BB962C8B-B14F-4D97-AF65-F5344CB8AC3E}">
        <p14:creationId xmlns:p14="http://schemas.microsoft.com/office/powerpoint/2010/main" val="36875979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00002" y="1115123"/>
            <a:ext cx="8915400" cy="4873082"/>
          </a:xfrm>
        </p:spPr>
        <p:txBody>
          <a:bodyPr>
            <a:normAutofit fontScale="32500" lnSpcReduction="20000"/>
          </a:bodyPr>
          <a:lstStyle/>
          <a:p>
            <a:pPr marL="0" indent="0">
              <a:buNone/>
            </a:pPr>
            <a:r>
              <a:rPr lang="ru-RU" sz="7400" dirty="0" smtClean="0"/>
              <a:t>3</a:t>
            </a:r>
            <a:r>
              <a:rPr lang="ru-RU" sz="7400" dirty="0"/>
              <a:t>. Заседание СПК связи № 29 от 22.09.2022. ( «О проведении мониторинга рынка труда (область телекоммуникаций и отрасль радиоэлектронной промышленности)»; - «Об организации поддержки мониторинга рынка труда отрасли радиоэлектронной промышленности»; «О пакетной разработке профессиональных стандартов Комитета Телеком СПК связи, включая область квантовых коммуникаций»,  «Об утверждении материалов для актуализации ГИР «Справочник профессий», «Об утверждении плана по разработке профстандартов, комплектов оценочных средств (КОС) и проведению независимой оценки квалификации Комитета Радиотехники СПК связи на период до 2025 года.»</a:t>
            </a:r>
          </a:p>
          <a:p>
            <a:endParaRPr lang="ru-RU" dirty="0"/>
          </a:p>
        </p:txBody>
      </p:sp>
    </p:spTree>
    <p:extLst>
      <p:ext uri="{BB962C8B-B14F-4D97-AF65-F5344CB8AC3E}">
        <p14:creationId xmlns:p14="http://schemas.microsoft.com/office/powerpoint/2010/main" val="2287350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433095" y="1497980"/>
            <a:ext cx="8915400" cy="3777622"/>
          </a:xfrm>
        </p:spPr>
        <p:txBody>
          <a:bodyPr/>
          <a:lstStyle/>
          <a:p>
            <a:pPr marL="0" indent="0">
              <a:buNone/>
            </a:pPr>
            <a:r>
              <a:rPr lang="ru-RU" sz="2400" dirty="0" smtClean="0"/>
              <a:t>4</a:t>
            </a:r>
            <a:r>
              <a:rPr lang="ru-RU" sz="2400" dirty="0"/>
              <a:t>. Рабочее (совещание СПК связи по пилотному проекту ГИА (ПА) – НОК от 16.11.2022 ( «Проведение пилотного проекта, направленного на апробирование системы совмещения государственной итоговой или промежуточной аттестации выпускников колледжей / вузов и процедуры независимой оценки квалификации (ГИА(ПА)-НОК)»).</a:t>
            </a:r>
          </a:p>
          <a:p>
            <a:pPr marL="0" indent="0">
              <a:buNone/>
            </a:pPr>
            <a:r>
              <a:rPr lang="ru-RU" sz="2400" dirty="0"/>
              <a:t> </a:t>
            </a:r>
          </a:p>
          <a:p>
            <a:endParaRPr lang="ru-RU" dirty="0"/>
          </a:p>
        </p:txBody>
      </p:sp>
    </p:spTree>
    <p:extLst>
      <p:ext uri="{BB962C8B-B14F-4D97-AF65-F5344CB8AC3E}">
        <p14:creationId xmlns:p14="http://schemas.microsoft.com/office/powerpoint/2010/main" val="20176642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29884" y="825189"/>
            <a:ext cx="9397031" cy="5263375"/>
          </a:xfrm>
        </p:spPr>
        <p:txBody>
          <a:bodyPr>
            <a:normAutofit/>
          </a:bodyPr>
          <a:lstStyle/>
          <a:p>
            <a:endParaRPr lang="ru-RU" dirty="0" smtClean="0"/>
          </a:p>
          <a:p>
            <a:pPr marL="0" indent="0">
              <a:buNone/>
            </a:pPr>
            <a:r>
              <a:rPr lang="ru-RU" sz="2400" dirty="0"/>
              <a:t>ХХVI Международный Форум МАС’2022 «Цифровая трансформация: обеспечение устойчивого развития» от 29.04.2022 г. («Национальная система квалификаций в отрасли радиоэлектронной промышленности как ключевой элемент наращивания кадрового потенциала России в условиях новой реальности</a:t>
            </a:r>
            <a:r>
              <a:rPr lang="ru-RU" sz="2400" dirty="0" smtClean="0"/>
              <a:t>»).</a:t>
            </a:r>
          </a:p>
          <a:p>
            <a:pPr marL="0" indent="0">
              <a:buNone/>
            </a:pPr>
            <a:r>
              <a:rPr lang="ru-RU" sz="2400" dirty="0"/>
              <a:t>Стратегическая сессия Межведомственного аналитического центра (МАЦ) 22 ноября 2022 года. ( Стратегическая сессия по теме «Анализ кадровых потребностей высокотехнологичной области «Квантовые коммуникации»)</a:t>
            </a:r>
          </a:p>
          <a:p>
            <a:pPr marL="0" indent="0">
              <a:buNone/>
            </a:pPr>
            <a:endParaRPr lang="ru-RU" sz="2400" dirty="0"/>
          </a:p>
          <a:p>
            <a:endParaRPr lang="ru-RU" dirty="0"/>
          </a:p>
        </p:txBody>
      </p:sp>
    </p:spTree>
    <p:extLst>
      <p:ext uri="{BB962C8B-B14F-4D97-AF65-F5344CB8AC3E}">
        <p14:creationId xmlns:p14="http://schemas.microsoft.com/office/powerpoint/2010/main" val="2947000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378783"/>
            <a:ext cx="8911687" cy="1280890"/>
          </a:xfrm>
        </p:spPr>
        <p:txBody>
          <a:bodyPr>
            <a:noAutofit/>
          </a:bodyPr>
          <a:lstStyle/>
          <a:p>
            <a:r>
              <a:rPr lang="ru-RU" sz="2800" b="1" dirty="0" smtClean="0"/>
              <a:t>Участие в подготовке и обсуждении материалов профессионально-общественной аккредитации</a:t>
            </a:r>
            <a:endParaRPr lang="ru-RU" sz="2800" b="1" dirty="0"/>
          </a:p>
        </p:txBody>
      </p:sp>
      <p:sp>
        <p:nvSpPr>
          <p:cNvPr id="3" name="Объект 2"/>
          <p:cNvSpPr>
            <a:spLocks noGrp="1"/>
          </p:cNvSpPr>
          <p:nvPr>
            <p:ph idx="1"/>
          </p:nvPr>
        </p:nvSpPr>
        <p:spPr>
          <a:xfrm>
            <a:off x="2286000" y="1843667"/>
            <a:ext cx="9218611" cy="4133385"/>
          </a:xfrm>
        </p:spPr>
        <p:txBody>
          <a:bodyPr>
            <a:noAutofit/>
          </a:bodyPr>
          <a:lstStyle/>
          <a:p>
            <a:pPr marL="0" indent="0">
              <a:buNone/>
            </a:pPr>
            <a:r>
              <a:rPr lang="ru-RU" sz="2400" dirty="0" smtClean="0"/>
              <a:t>Офлайн-обсуждение </a:t>
            </a:r>
            <a:r>
              <a:rPr lang="ru-RU" sz="2400" dirty="0"/>
              <a:t>проектов материалов по ПОА от 5-10 апреля 2022 в рамках деятельности временной рабочей группы по разработке нормативных и методических документов для организации и проведения профессионально-общественной аккредитации Национального совета при Президенте Российской Федерации по профессиональным квалификациям  (далее – ВРГ ПОА) подготовлены проекты документов: Основные подходы к модели профессионально-общественной аккредитации и проекты изменений в ФЗ «Об образовании в РФ». </a:t>
            </a:r>
          </a:p>
        </p:txBody>
      </p:sp>
    </p:spTree>
    <p:extLst>
      <p:ext uri="{BB962C8B-B14F-4D97-AF65-F5344CB8AC3E}">
        <p14:creationId xmlns:p14="http://schemas.microsoft.com/office/powerpoint/2010/main" val="20526761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325296" y="590656"/>
            <a:ext cx="8911687" cy="1280890"/>
          </a:xfrm>
        </p:spPr>
        <p:txBody>
          <a:bodyPr>
            <a:normAutofit/>
          </a:bodyPr>
          <a:lstStyle/>
          <a:p>
            <a:r>
              <a:rPr lang="ru-RU" sz="2800" b="1" dirty="0" smtClean="0"/>
              <a:t>Участие в семинарах Рособрнадзора</a:t>
            </a:r>
            <a:endParaRPr lang="ru-RU" sz="2800" b="1" dirty="0"/>
          </a:p>
        </p:txBody>
      </p:sp>
      <p:sp>
        <p:nvSpPr>
          <p:cNvPr id="3" name="Объект 2"/>
          <p:cNvSpPr>
            <a:spLocks noGrp="1"/>
          </p:cNvSpPr>
          <p:nvPr>
            <p:ph idx="1"/>
          </p:nvPr>
        </p:nvSpPr>
        <p:spPr>
          <a:xfrm>
            <a:off x="2321583" y="1464525"/>
            <a:ext cx="8915400" cy="4858215"/>
          </a:xfrm>
        </p:spPr>
        <p:txBody>
          <a:bodyPr>
            <a:normAutofit fontScale="92500"/>
          </a:bodyPr>
          <a:lstStyle/>
          <a:p>
            <a:pPr marL="0" indent="0">
              <a:buNone/>
            </a:pPr>
            <a:r>
              <a:rPr lang="ru-RU" sz="2400" dirty="0"/>
              <a:t>Совещание </a:t>
            </a:r>
            <a:r>
              <a:rPr lang="ru-RU" sz="2400" dirty="0" smtClean="0"/>
              <a:t>Рособрнадзор-Минпросвет-Минобр-ФЦТ</a:t>
            </a:r>
            <a:r>
              <a:rPr lang="ru-RU" sz="2400" dirty="0"/>
              <a:t>: Обсуждение Апробации АП по ОП ВО при осуществлении АМ от 30.09.2022 ( «Обобщенные результаты апробации аккредитационного мониторинга»; «Технология проведения аккредитационного мониторинга: проблемы и перспективы»;  «Использование информационной системы «Аккредитационный мониторинг» для сбора данных по аккредитационным показателям»;  «Опыт участия вуза в апробации аккредитационного мониторинга»,  «Аккредитационный мониторинг как управленческий механизм усиления </a:t>
            </a:r>
            <a:r>
              <a:rPr lang="ru-RU" sz="2400" dirty="0"/>
              <a:t>в</a:t>
            </a:r>
            <a:r>
              <a:rPr lang="ru-RU" sz="2400" dirty="0" smtClean="0"/>
              <a:t>заимодействия </a:t>
            </a:r>
            <a:r>
              <a:rPr lang="ru-RU" sz="2400" dirty="0"/>
              <a:t>вуза и региона»,  «Использование результатов </a:t>
            </a:r>
            <a:r>
              <a:rPr lang="ru-RU" sz="2400" dirty="0" smtClean="0"/>
              <a:t>аккредитационного </a:t>
            </a:r>
            <a:r>
              <a:rPr lang="ru-RU" sz="2400" dirty="0"/>
              <a:t>мониторинга при решении региональных задач»).</a:t>
            </a:r>
          </a:p>
          <a:p>
            <a:pPr marL="0" indent="0">
              <a:buNone/>
            </a:pPr>
            <a:endParaRPr lang="ru-RU" dirty="0"/>
          </a:p>
        </p:txBody>
      </p:sp>
    </p:spTree>
    <p:extLst>
      <p:ext uri="{BB962C8B-B14F-4D97-AF65-F5344CB8AC3E}">
        <p14:creationId xmlns:p14="http://schemas.microsoft.com/office/powerpoint/2010/main" val="2319607224"/>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1764</TotalTime>
  <Words>735</Words>
  <Application>Microsoft Office PowerPoint</Application>
  <PresentationFormat>Широкоэкранный</PresentationFormat>
  <Paragraphs>35</Paragraphs>
  <Slides>16</Slides>
  <Notes>2</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16</vt:i4>
      </vt:variant>
    </vt:vector>
  </HeadingPairs>
  <TitlesOfParts>
    <vt:vector size="21" baseType="lpstr">
      <vt:lpstr>Arial</vt:lpstr>
      <vt:lpstr>Calibri</vt:lpstr>
      <vt:lpstr>Century Gothic</vt:lpstr>
      <vt:lpstr>Wingdings 3</vt:lpstr>
      <vt:lpstr>Легкий дым</vt:lpstr>
      <vt:lpstr>О деятельности ФУМО 11.00.00 «Электроника, радиотехника и системы связи» за 2022 год.</vt:lpstr>
      <vt:lpstr>Основные задачи на 2022 год:</vt:lpstr>
      <vt:lpstr>Текущие вопросы по плану работы на 2022 г. </vt:lpstr>
      <vt:lpstr>Презентация PowerPoint</vt:lpstr>
      <vt:lpstr>Презентация PowerPoint</vt:lpstr>
      <vt:lpstr>Презентация PowerPoint</vt:lpstr>
      <vt:lpstr>Презентация PowerPoint</vt:lpstr>
      <vt:lpstr>Участие в подготовке и обсуждении материалов профессионально-общественной аккредитации</vt:lpstr>
      <vt:lpstr>Участие в семинарах Рособрнадзора</vt:lpstr>
      <vt:lpstr>Презентация PowerPoint</vt:lpstr>
      <vt:lpstr>Презентация PowerPoint</vt:lpstr>
      <vt:lpstr>Презентация PowerPoint</vt:lpstr>
      <vt:lpstr>Заседание президиума ФУМО 26 октября 2022 г. </vt:lpstr>
      <vt:lpstr>Проведение экспертизы качества учебных изданий</vt:lpstr>
      <vt:lpstr>Презентация PowerPoint</vt:lpstr>
      <vt:lpstr>Презентация PowerPoint</vt:lpstr>
    </vt:vector>
  </TitlesOfParts>
  <Company>SPecialiST RePack</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Вопросы практического внедрения ФГОС 3++ и ПООП в образовательный процесс вузов.</dc:title>
  <dc:creator>l1</dc:creator>
  <cp:lastModifiedBy>Шулепова Надежда Михайловна</cp:lastModifiedBy>
  <cp:revision>106</cp:revision>
  <cp:lastPrinted>2022-12-07T14:32:17Z</cp:lastPrinted>
  <dcterms:created xsi:type="dcterms:W3CDTF">2017-11-24T10:14:29Z</dcterms:created>
  <dcterms:modified xsi:type="dcterms:W3CDTF">2022-12-08T07:05:46Z</dcterms:modified>
</cp:coreProperties>
</file>