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301" r:id="rId4"/>
    <p:sldId id="302" r:id="rId5"/>
    <p:sldId id="303" r:id="rId6"/>
    <p:sldId id="305" r:id="rId7"/>
    <p:sldId id="309" r:id="rId8"/>
    <p:sldId id="313" r:id="rId9"/>
    <p:sldId id="314" r:id="rId10"/>
    <p:sldId id="315" r:id="rId11"/>
    <p:sldId id="306" r:id="rId12"/>
    <p:sldId id="310" r:id="rId13"/>
    <p:sldId id="311" r:id="rId14"/>
    <p:sldId id="312" r:id="rId15"/>
    <p:sldId id="308" r:id="rId16"/>
    <p:sldId id="307" r:id="rId17"/>
    <p:sldId id="284" r:id="rId1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74153" autoAdjust="0"/>
  </p:normalViewPr>
  <p:slideViewPr>
    <p:cSldViewPr snapToGrid="0">
      <p:cViewPr varScale="1">
        <p:scale>
          <a:sx n="69" d="100"/>
          <a:sy n="69" d="100"/>
        </p:scale>
        <p:origin x="4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B1DFA-3042-41C8-8023-93660E61106C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8CE04-CA8C-4BD4-B991-156A66E772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035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1EEBF0-F032-4DB6-A60D-0390F06D17B2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A6A5D-5407-4E6E-8D56-F0783663A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921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A6A5D-5407-4E6E-8D56-F0783663A48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712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A6A5D-5407-4E6E-8D56-F0783663A48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054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A6A5D-5407-4E6E-8D56-F0783663A48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060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A6A5D-5407-4E6E-8D56-F0783663A48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03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A6A5D-5407-4E6E-8D56-F0783663A48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570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A6A5D-5407-4E6E-8D56-F0783663A48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5881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A6A5D-5407-4E6E-8D56-F0783663A48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518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A6A5D-5407-4E6E-8D56-F0783663A48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8785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A6A5D-5407-4E6E-8D56-F0783663A48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408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961294"/>
            <a:ext cx="8915399" cy="3628519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О деятельности ФУМО 11.00.00 «Электроника, радиотехника и системы связи» за 2021 год.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5556736"/>
            <a:ext cx="8915399" cy="675170"/>
          </a:xfrm>
        </p:spPr>
        <p:txBody>
          <a:bodyPr/>
          <a:lstStyle/>
          <a:p>
            <a:pPr algn="r"/>
            <a:r>
              <a:rPr lang="ru-RU" dirty="0" smtClean="0"/>
              <a:t>А.В. Соломонов, 16.12.2021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708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0134692"/>
              </p:ext>
            </p:extLst>
          </p:nvPr>
        </p:nvGraphicFramePr>
        <p:xfrm>
          <a:off x="1917984" y="1231418"/>
          <a:ext cx="9674018" cy="410908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37406"/>
                <a:gridCol w="2078599"/>
                <a:gridCol w="1278497"/>
                <a:gridCol w="2439758"/>
                <a:gridCol w="2439758"/>
              </a:tblGrid>
              <a:tr h="1574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Радиоэлектронные системы и комплексы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7.2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11.05.01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Радиоэлектронные системы и комплексы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</a:tr>
              <a:tr h="1574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Специальные радиотехнические системы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7.2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11.05.02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Специальные радиотехнические системы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</a:tr>
              <a:tr h="2361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Оптические и оптико-электронные приборы и системы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7.2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12.05.01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Электронные и оптико-электронные приборы и системы специального назначения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</a:tr>
              <a:tr h="2361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Применение и эксплуатация средств и систем специального мониторинга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7.2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11.05.03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Применение и эксплуатация средств и систем специального мониторинга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</a:tr>
              <a:tr h="2361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Инфокоммуникационные технологии и системы специальной связи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7.2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11.05.04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Инфокоммуникационные технологии и системы специальной связи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5320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763830"/>
              </p:ext>
            </p:extLst>
          </p:nvPr>
        </p:nvGraphicFramePr>
        <p:xfrm>
          <a:off x="1727200" y="785309"/>
          <a:ext cx="10223500" cy="4599491"/>
        </p:xfrm>
        <a:graphic>
          <a:graphicData uri="http://schemas.openxmlformats.org/drawingml/2006/table">
            <a:tbl>
              <a:tblPr firstRow="1" firstCol="1" bandRow="1"/>
              <a:tblGrid>
                <a:gridCol w="6146800"/>
                <a:gridCol w="4076700"/>
              </a:tblGrid>
              <a:tr h="4599491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endParaRPr lang="ru-RU" sz="1800" dirty="0" smtClean="0">
                        <a:solidFill>
                          <a:srgbClr val="0D0D0D"/>
                        </a:solidFill>
                        <a:effectLst/>
                        <a:latin typeface="+mj-lt"/>
                        <a:ea typeface="Segoe UI Emoji" panose="020B0502040204020203" pitchFamily="34" charset="0"/>
                      </a:endParaRPr>
                    </a:p>
                    <a:p>
                      <a:pPr marL="0" indent="0" algn="l"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  <a:tabLst>
                          <a:tab pos="5940425" algn="l"/>
                        </a:tabLst>
                      </a:pPr>
                      <a:r>
                        <a:rPr lang="ru-RU" sz="1800" dirty="0" smtClean="0">
                          <a:solidFill>
                            <a:srgbClr val="0D0D0D"/>
                          </a:solidFill>
                          <a:effectLst/>
                          <a:latin typeface="+mj-lt"/>
                          <a:ea typeface="Segoe UI Emoji" panose="020B0502040204020203" pitchFamily="34" charset="0"/>
                        </a:rPr>
                        <a:t>1.Участие </a:t>
                      </a:r>
                      <a:r>
                        <a:rPr lang="ru-RU" sz="1800" dirty="0">
                          <a:solidFill>
                            <a:srgbClr val="0D0D0D"/>
                          </a:solidFill>
                          <a:effectLst/>
                          <a:latin typeface="+mj-lt"/>
                          <a:ea typeface="Segoe UI Emoji" panose="020B0502040204020203" pitchFamily="34" charset="0"/>
                        </a:rPr>
                        <a:t>в расширенном заседании рабочей группы Координационного совета по области образования «Инженерное дело, технологии и технические науки» с участием представителей Департамента государственной политики в сфере высшего образования </a:t>
                      </a:r>
                      <a:r>
                        <a:rPr lang="ru-RU" sz="1800" dirty="0" err="1">
                          <a:solidFill>
                            <a:srgbClr val="0D0D0D"/>
                          </a:solidFill>
                          <a:effectLst/>
                          <a:latin typeface="+mj-lt"/>
                          <a:ea typeface="Segoe UI Emoji" panose="020B0502040204020203" pitchFamily="34" charset="0"/>
                        </a:rPr>
                        <a:t>Минобрнауки</a:t>
                      </a:r>
                      <a:r>
                        <a:rPr lang="ru-RU" sz="1800" dirty="0">
                          <a:solidFill>
                            <a:srgbClr val="0D0D0D"/>
                          </a:solidFill>
                          <a:effectLst/>
                          <a:latin typeface="+mj-lt"/>
                          <a:ea typeface="Segoe UI Emoji" panose="020B0502040204020203" pitchFamily="34" charset="0"/>
                        </a:rPr>
                        <a:t> России и проректоров аэрокосмических </a:t>
                      </a:r>
                      <a:r>
                        <a:rPr lang="ru-RU" sz="1800" dirty="0" smtClean="0">
                          <a:solidFill>
                            <a:srgbClr val="0D0D0D"/>
                          </a:solidFill>
                          <a:effectLst/>
                          <a:latin typeface="+mj-lt"/>
                          <a:ea typeface="Segoe UI Emoji" panose="020B0502040204020203" pitchFamily="34" charset="0"/>
                        </a:rPr>
                        <a:t>университетов.</a:t>
                      </a:r>
                    </a:p>
                    <a:p>
                      <a:pPr marL="0" indent="0" algn="l"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  <a:tabLst>
                          <a:tab pos="5940425" algn="l"/>
                        </a:tabLs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Segoe UI Emoji" panose="020B0502040204020203" pitchFamily="34" charset="0"/>
                        </a:rPr>
                        <a:t/>
                      </a:r>
                      <a:b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Segoe UI Emoji" panose="020B0502040204020203" pitchFamily="34" charset="0"/>
                        </a:rPr>
                      </a:br>
                      <a:r>
                        <a:rPr lang="ru-RU" sz="1800" i="1" spc="-1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Segoe UI Emoji" panose="020B0502040204020203" pitchFamily="34" charset="0"/>
                        </a:rPr>
                        <a:t>Срок</a:t>
                      </a:r>
                      <a:r>
                        <a:rPr lang="ru-RU" sz="1800" i="1" spc="-1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Segoe UI Emoji" panose="020B0502040204020203" pitchFamily="34" charset="0"/>
                        </a:rPr>
                        <a:t>: </a:t>
                      </a:r>
                      <a:r>
                        <a:rPr lang="ru-RU" sz="1800" i="1" spc="-1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Segoe UI Emoji" panose="020B0502040204020203" pitchFamily="34" charset="0"/>
                        </a:rPr>
                        <a:t>26.02.2021-28.02.2021</a:t>
                      </a:r>
                      <a:r>
                        <a:rPr lang="ru-RU" sz="1800" i="0" spc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Segoe UI Emoji" panose="020B0502040204020203" pitchFamily="34" charset="0"/>
                        </a:rPr>
                        <a:t/>
                      </a:r>
                      <a:br>
                        <a:rPr lang="ru-RU" sz="1800" i="0" spc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Segoe UI Emoji" panose="020B0502040204020203" pitchFamily="34" charset="0"/>
                        </a:rPr>
                      </a:br>
                      <a:r>
                        <a:rPr lang="ru-RU" sz="1800" i="1" spc="-1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Segoe UI Emoji" panose="020B0502040204020203" pitchFamily="34" charset="0"/>
                        </a:rPr>
                        <a:t>Ответственный</a:t>
                      </a:r>
                      <a:r>
                        <a:rPr lang="ru-RU" sz="1800" i="1" spc="-1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Segoe UI Emoji" panose="020B0502040204020203" pitchFamily="34" charset="0"/>
                        </a:rPr>
                        <a:t>: зам. председателя ФУМО, председатель ФУМО</a:t>
                      </a:r>
                      <a:endParaRPr lang="ru-RU" sz="1800" dirty="0">
                        <a:effectLst/>
                        <a:latin typeface="+mj-lt"/>
                        <a:ea typeface="Segoe UI Emoji" panose="020B0502040204020203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  <a:ea typeface="Segoe UI Emoji" panose="020B0502040204020203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  <a:ea typeface="Segoe UI Emoji" panose="020B0502040204020203" pitchFamily="34" charset="0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+mj-lt"/>
                          <a:ea typeface="Segoe UI Emoji" panose="020B0502040204020203" pitchFamily="34" charset="0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+mj-lt"/>
                        <a:ea typeface="Segoe UI Emoji" panose="020B0502040204020203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Segoe UI Emoji" panose="020B0502040204020203" pitchFamily="34" charset="0"/>
                        </a:rPr>
                        <a:t>ВЫПОЛНЕНО</a:t>
                      </a:r>
                      <a:endParaRPr lang="ru-RU" sz="1800" dirty="0">
                        <a:effectLst/>
                        <a:latin typeface="+mj-lt"/>
                        <a:ea typeface="Segoe UI Emoji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4069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9846688"/>
              </p:ext>
            </p:extLst>
          </p:nvPr>
        </p:nvGraphicFramePr>
        <p:xfrm>
          <a:off x="1612900" y="785309"/>
          <a:ext cx="10274300" cy="5463091"/>
        </p:xfrm>
        <a:graphic>
          <a:graphicData uri="http://schemas.openxmlformats.org/drawingml/2006/table">
            <a:tbl>
              <a:tblPr firstRow="1" firstCol="1" bandRow="1"/>
              <a:tblGrid>
                <a:gridCol w="5689600"/>
                <a:gridCol w="4584700"/>
              </a:tblGrid>
              <a:tr h="5463091">
                <a:tc>
                  <a:txBody>
                    <a:bodyPr/>
                    <a:lstStyle/>
                    <a:p>
                      <a:pPr lvl="0" algn="just"/>
                      <a:r>
                        <a:rPr lang="ru-RU" sz="1800" dirty="0" smtClean="0">
                          <a:solidFill>
                            <a:srgbClr val="0D0D0D"/>
                          </a:solidFill>
                          <a:effectLst/>
                          <a:latin typeface="+mj-lt"/>
                          <a:ea typeface="Segoe UI Emoji" panose="020B0502040204020203" pitchFamily="34" charset="0"/>
                        </a:rPr>
                        <a:t>2.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Консультирование ВУЗов по вопросам разработки основных профессиональных образовательных программ на базе примерных основных образовательных программ ФГОС 3++.</a:t>
                      </a:r>
                    </a:p>
                    <a:p>
                      <a:pPr algn="just"/>
                      <a:endParaRPr lang="ru-RU" sz="180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Срок: в течение года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Ответственные: зам. председателя ФУМО</a:t>
                      </a:r>
                    </a:p>
                    <a:p>
                      <a:pPr algn="just"/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just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3.Участие в работе «Центра экспертизы и актуализации профессиональных и образовательных стандартов» при СПК связи.</a:t>
                      </a:r>
                    </a:p>
                    <a:p>
                      <a:pPr algn="just"/>
                      <a:endParaRPr lang="ru-RU" sz="180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Срок: в течение года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Ответственный: председатель ФУМО, председатели НМС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endParaRPr lang="ru-RU" sz="1800" dirty="0">
                        <a:effectLst/>
                        <a:latin typeface="+mj-lt"/>
                        <a:ea typeface="Segoe UI Emoji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Segoe UI Emoji" panose="020B0502040204020203" pitchFamily="34" charset="0"/>
                        </a:rPr>
                        <a:t>ВЫПОЛНЕНО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Segoe UI Emoji" panose="020B0502040204020203" pitchFamily="34" charset="0"/>
                        </a:rPr>
                        <a:t>Подготовлены ответы более чем для 10</a:t>
                      </a:r>
                      <a:r>
                        <a:rPr lang="ru-RU" sz="1800" baseline="0" dirty="0" smtClean="0">
                          <a:effectLst/>
                          <a:latin typeface="+mj-lt"/>
                          <a:ea typeface="Segoe UI Emoji" panose="020B0502040204020203" pitchFamily="34" charset="0"/>
                        </a:rPr>
                        <a:t> вузов входящих в ФУМО. Проведено онлайн консультирование.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800" baseline="0" dirty="0" smtClean="0">
                        <a:effectLst/>
                        <a:latin typeface="+mj-lt"/>
                        <a:ea typeface="Segoe UI Emoji" panose="020B0502040204020203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800" baseline="0" dirty="0" smtClean="0">
                        <a:effectLst/>
                        <a:latin typeface="+mj-lt"/>
                        <a:ea typeface="Segoe UI Emoji" panose="020B0502040204020203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800" baseline="0" dirty="0" smtClean="0">
                        <a:effectLst/>
                        <a:latin typeface="+mj-lt"/>
                        <a:ea typeface="Segoe UI Emoji" panose="020B0502040204020203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 smtClean="0"/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 smtClean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Подготовка с СПК связи образовательных программ в области квантовых коммуникаций.</a:t>
                      </a:r>
                      <a:r>
                        <a:rPr lang="en-US" sz="1800" dirty="0" smtClean="0"/>
                        <a:t> </a:t>
                      </a:r>
                      <a:endParaRPr lang="ru-RU" sz="1800" baseline="0" dirty="0" smtClean="0">
                        <a:effectLst/>
                        <a:latin typeface="+mj-lt"/>
                        <a:ea typeface="Segoe UI Emoji" panose="020B0502040204020203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Участие в подготовке ПС для СПК в </a:t>
                      </a:r>
                      <a:r>
                        <a:rPr lang="ru-RU" sz="1800" dirty="0" err="1" smtClean="0"/>
                        <a:t>наноиндустрии</a:t>
                      </a:r>
                      <a:r>
                        <a:rPr lang="ru-RU" sz="1800" dirty="0" smtClean="0"/>
                        <a:t>, СПК в области телекоммуникаций, почтовой связи и радиотехники (связи), СПК в области промышленной электроники и приборостроения. </a:t>
                      </a:r>
                      <a:endParaRPr lang="ru-RU" sz="1800" dirty="0">
                        <a:effectLst/>
                        <a:latin typeface="+mj-lt"/>
                        <a:ea typeface="Segoe UI Emoji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2892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4301582"/>
              </p:ext>
            </p:extLst>
          </p:nvPr>
        </p:nvGraphicFramePr>
        <p:xfrm>
          <a:off x="1625600" y="762000"/>
          <a:ext cx="9918700" cy="5486400"/>
        </p:xfrm>
        <a:graphic>
          <a:graphicData uri="http://schemas.openxmlformats.org/drawingml/2006/table">
            <a:tbl>
              <a:tblPr firstRow="1" firstCol="1" bandRow="1"/>
              <a:tblGrid>
                <a:gridCol w="4927600"/>
                <a:gridCol w="4991100"/>
              </a:tblGrid>
              <a:tr h="5270500">
                <a:tc>
                  <a:txBody>
                    <a:bodyPr/>
                    <a:lstStyle/>
                    <a:p>
                      <a:pPr lvl="0" algn="just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4.Взаимодействие с центром «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Интеробразование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в области внедрения цифровых компетенций в ПООП ФУМО по направлению 11.00.00. </a:t>
                      </a:r>
                    </a:p>
                    <a:p>
                      <a:endParaRPr lang="ru-RU" sz="180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Срок: в течение года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Ответственные: председатели НМС, зам. председателя ФУМО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endParaRPr lang="ru-RU" sz="1800" dirty="0" smtClean="0">
                        <a:effectLst/>
                        <a:latin typeface="+mj-lt"/>
                        <a:ea typeface="Segoe UI Emoji" panose="020B0502040204020203" pitchFamily="34" charset="0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endParaRPr lang="ru-RU" sz="1800" dirty="0" smtClean="0">
                        <a:effectLst/>
                        <a:latin typeface="+mj-lt"/>
                        <a:ea typeface="Segoe UI Emoji" panose="020B0502040204020203" pitchFamily="34" charset="0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endParaRPr lang="ru-RU" sz="1800" dirty="0">
                        <a:effectLst/>
                        <a:latin typeface="+mj-lt"/>
                        <a:ea typeface="Segoe UI Emoji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>
                          <a:effectLst/>
                          <a:latin typeface="+mj-lt"/>
                          <a:ea typeface="Segoe UI Emoji" panose="020B0502040204020203" pitchFamily="34" charset="0"/>
                        </a:rPr>
                        <a:t>Выступили</a:t>
                      </a:r>
                      <a:r>
                        <a:rPr lang="ru-RU" sz="1800" baseline="0" dirty="0" smtClean="0">
                          <a:effectLst/>
                          <a:latin typeface="+mj-lt"/>
                          <a:ea typeface="Segoe UI Emoji" panose="020B0502040204020203" pitchFamily="34" charset="0"/>
                        </a:rPr>
                        <a:t> в качестве эксперта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ходе  обсуждения подходов к учету компетенций цифровой экономики в ФГОС ВО. </a:t>
                      </a:r>
                    </a:p>
                    <a:p>
                      <a:pPr algn="just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рамках мероприятий федерального проекта «Кадры для цифровой экономики» Федеральное государственное бюджетное учреждение «Центр развития образования и международной деятельности («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Интеробразование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»)». Подготовлены рекомендации  по актуализации примерных основных образовательных программ высшего образования в части требований к формированию компетенций цифровой экономики.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+mj-lt"/>
                        <a:ea typeface="Segoe UI Emoji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097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6153586"/>
              </p:ext>
            </p:extLst>
          </p:nvPr>
        </p:nvGraphicFramePr>
        <p:xfrm>
          <a:off x="1778000" y="723900"/>
          <a:ext cx="9969500" cy="5156200"/>
        </p:xfrm>
        <a:graphic>
          <a:graphicData uri="http://schemas.openxmlformats.org/drawingml/2006/table">
            <a:tbl>
              <a:tblPr firstRow="1" firstCol="1" bandRow="1"/>
              <a:tblGrid>
                <a:gridCol w="6367080"/>
                <a:gridCol w="3602420"/>
              </a:tblGrid>
              <a:tr h="5156200"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5.Участие в экспертизе разрабатываемых или выставленных на общественное обсуждение профессиональных стандартов по профильным направлениям.</a:t>
                      </a:r>
                    </a:p>
                    <a:p>
                      <a:pPr algn="just"/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Срок: в течение года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Ответственные: председатели НМС.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just"/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just"/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just"/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just"/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just"/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just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6.Координация взаимодействия вузов по вопросам академической мобильности</a:t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студентов и преподавателей.</a:t>
                      </a:r>
                    </a:p>
                    <a:p>
                      <a:pPr algn="just"/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Срок: в течение года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Ответственный: зам. председателя ФУМО.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endParaRPr lang="ru-RU" sz="1800" dirty="0" smtClean="0">
                        <a:effectLst/>
                        <a:latin typeface="+mj-lt"/>
                        <a:ea typeface="Segoe UI Emoji" panose="020B0502040204020203" pitchFamily="34" charset="0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endParaRPr lang="ru-RU" sz="1800" dirty="0">
                        <a:effectLst/>
                        <a:latin typeface="+mj-lt"/>
                        <a:ea typeface="Segoe UI Emoji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Segoe UI Emoji" panose="020B0502040204020203" pitchFamily="34" charset="0"/>
                        </a:rPr>
                        <a:t>Проведено о</a:t>
                      </a:r>
                      <a:r>
                        <a:rPr lang="ru-RU" sz="1800" dirty="0" smtClean="0"/>
                        <a:t>бсуждение </a:t>
                      </a:r>
                      <a:r>
                        <a:rPr lang="ru-RU" sz="1800" dirty="0" err="1" smtClean="0"/>
                        <a:t>пакетно</a:t>
                      </a:r>
                      <a:r>
                        <a:rPr lang="ru-RU" sz="1800" dirty="0" smtClean="0"/>
                        <a:t> разработанных профессиональных стандартов и проектов наименований квалификаций к ним и требований к квалификациям (ВНИИ Труда и КС «Инженерия»</a:t>
                      </a:r>
                      <a:r>
                        <a:rPr lang="en-US" sz="1800" dirty="0" smtClean="0"/>
                        <a:t> </a:t>
                      </a:r>
                      <a:r>
                        <a:rPr lang="ru-RU" sz="1800" dirty="0" smtClean="0"/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+mj-lt"/>
                        <a:ea typeface="Segoe UI Emoji" panose="020B0502040204020203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+mj-lt"/>
                        <a:ea typeface="Segoe UI Emoji" panose="020B0502040204020203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Segoe UI Emoji" panose="020B0502040204020203" pitchFamily="34" charset="0"/>
                        </a:rPr>
                        <a:t>ВЫПОЛНЕНО</a:t>
                      </a:r>
                      <a:endParaRPr lang="ru-RU" sz="1800" dirty="0">
                        <a:effectLst/>
                        <a:latin typeface="+mj-lt"/>
                        <a:ea typeface="Segoe UI Emoji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9989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8579369"/>
              </p:ext>
            </p:extLst>
          </p:nvPr>
        </p:nvGraphicFramePr>
        <p:xfrm>
          <a:off x="1892300" y="774700"/>
          <a:ext cx="9232900" cy="46482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880100"/>
                <a:gridCol w="3352800"/>
              </a:tblGrid>
              <a:tr h="1773723">
                <a:tc>
                  <a:txBody>
                    <a:bodyPr/>
                    <a:lstStyle/>
                    <a:p>
                      <a:pPr marL="342900" marR="306070" lvl="0" indent="-342900" algn="l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AutoNum type="arabicPeriod"/>
                        <a:tabLst>
                          <a:tab pos="225425" algn="l"/>
                          <a:tab pos="457200" algn="l"/>
                        </a:tabLst>
                      </a:pPr>
                      <a:endParaRPr lang="ru-RU" sz="1800" spc="5" dirty="0" smtClean="0">
                        <a:effectLst/>
                        <a:latin typeface="+mj-lt"/>
                      </a:endParaRPr>
                    </a:p>
                    <a:p>
                      <a:pPr marL="0" marR="306070" lvl="0" indent="0" algn="l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None/>
                        <a:tabLst>
                          <a:tab pos="225425" algn="l"/>
                          <a:tab pos="266700" algn="l"/>
                        </a:tabLst>
                      </a:pPr>
                      <a:r>
                        <a:rPr lang="ru-RU" sz="1800" spc="5" dirty="0" smtClean="0">
                          <a:effectLst/>
                          <a:latin typeface="+mj-lt"/>
                        </a:rPr>
                        <a:t>7.Поддержка </a:t>
                      </a:r>
                      <a:r>
                        <a:rPr lang="ru-RU" sz="1800" spc="5" dirty="0">
                          <a:effectLst/>
                          <a:latin typeface="+mj-lt"/>
                        </a:rPr>
                        <a:t>сайта УМО и </a:t>
                      </a:r>
                      <a:r>
                        <a:rPr lang="ru-RU" sz="1800" spc="5" dirty="0" smtClean="0">
                          <a:effectLst/>
                          <a:latin typeface="+mj-lt"/>
                        </a:rPr>
                        <a:t>его</a:t>
                      </a:r>
                      <a:r>
                        <a:rPr lang="ru-RU" sz="1800" spc="5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ru-RU" sz="1800" spc="5" dirty="0" smtClean="0">
                          <a:effectLst/>
                          <a:latin typeface="+mj-lt"/>
                        </a:rPr>
                        <a:t>модернизация</a:t>
                      </a:r>
                      <a:r>
                        <a:rPr lang="ru-RU" sz="1800" spc="-10" dirty="0" smtClean="0">
                          <a:effectLst/>
                          <a:latin typeface="+mj-lt"/>
                        </a:rPr>
                        <a:t>.</a:t>
                      </a:r>
                      <a:r>
                        <a:rPr lang="ru-RU" sz="1800" spc="0" dirty="0" smtClean="0">
                          <a:effectLst/>
                          <a:latin typeface="+mj-lt"/>
                        </a:rPr>
                        <a:t/>
                      </a:r>
                      <a:br>
                        <a:rPr lang="ru-RU" sz="1800" spc="0" dirty="0" smtClean="0">
                          <a:effectLst/>
                          <a:latin typeface="+mj-lt"/>
                        </a:rPr>
                      </a:br>
                      <a:endParaRPr lang="ru-RU" sz="1800" spc="0" dirty="0" smtClean="0">
                        <a:effectLst/>
                        <a:latin typeface="+mj-lt"/>
                      </a:endParaRPr>
                    </a:p>
                    <a:p>
                      <a:pPr marL="0" marR="306070" lvl="0" indent="0" algn="l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None/>
                        <a:tabLst>
                          <a:tab pos="225425" algn="l"/>
                          <a:tab pos="457200" algn="l"/>
                        </a:tabLst>
                      </a:pPr>
                      <a:r>
                        <a:rPr lang="ru-RU" sz="1800" spc="-10" dirty="0" smtClean="0">
                          <a:effectLst/>
                          <a:latin typeface="+mj-lt"/>
                        </a:rPr>
                        <a:t>Срок: в </a:t>
                      </a:r>
                      <a:r>
                        <a:rPr lang="ru-RU" sz="1800" spc="-10" dirty="0">
                          <a:effectLst/>
                          <a:latin typeface="+mj-lt"/>
                        </a:rPr>
                        <a:t>течение </a:t>
                      </a:r>
                      <a:r>
                        <a:rPr lang="ru-RU" sz="1800" spc="-10" dirty="0" smtClean="0">
                          <a:effectLst/>
                          <a:latin typeface="+mj-lt"/>
                        </a:rPr>
                        <a:t>года</a:t>
                      </a:r>
                      <a:r>
                        <a:rPr lang="ru-RU" sz="1800" spc="0" dirty="0" smtClean="0">
                          <a:effectLst/>
                          <a:latin typeface="+mj-lt"/>
                        </a:rPr>
                        <a:t/>
                      </a:r>
                      <a:br>
                        <a:rPr lang="ru-RU" sz="1800" spc="0" dirty="0" smtClean="0">
                          <a:effectLst/>
                          <a:latin typeface="+mj-lt"/>
                        </a:rPr>
                      </a:br>
                      <a:r>
                        <a:rPr lang="ru-RU" sz="1800" spc="-15" dirty="0" smtClean="0">
                          <a:effectLst/>
                          <a:latin typeface="+mj-lt"/>
                        </a:rPr>
                        <a:t>Ответственный</a:t>
                      </a:r>
                      <a:r>
                        <a:rPr lang="ru-RU" sz="1800" spc="-15" dirty="0">
                          <a:effectLst/>
                          <a:latin typeface="+mj-lt"/>
                        </a:rPr>
                        <a:t>: председатель ФУМО</a:t>
                      </a:r>
                      <a:endParaRPr lang="ru-RU" sz="1800" dirty="0">
                        <a:effectLst/>
                        <a:latin typeface="+mj-lt"/>
                      </a:endParaRPr>
                    </a:p>
                    <a:p>
                      <a:pPr marL="453390" algn="l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800" dirty="0">
                          <a:effectLst/>
                          <a:latin typeface="+mj-lt"/>
                        </a:rPr>
                        <a:t> </a:t>
                      </a:r>
                      <a:endParaRPr lang="ru-RU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</a:rPr>
                        <a:t> </a:t>
                      </a:r>
                      <a:endParaRPr lang="ru-RU" sz="1800" dirty="0" smtClean="0">
                        <a:effectLst/>
                        <a:latin typeface="+mj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https://umo.etu.ru</a:t>
                      </a:r>
                      <a:endParaRPr lang="ru-RU" sz="1800" dirty="0" smtClean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74477">
                <a:tc>
                  <a:txBody>
                    <a:bodyPr/>
                    <a:lstStyle/>
                    <a:p>
                      <a:pPr marL="342900" marR="608330" lvl="0" indent="-342900" algn="l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AutoNum type="arabicPeriod"/>
                        <a:tabLst>
                          <a:tab pos="225425" algn="l"/>
                          <a:tab pos="457200" algn="l"/>
                        </a:tabLst>
                      </a:pPr>
                      <a:endParaRPr lang="ru-RU" sz="1800" spc="5" dirty="0" smtClean="0">
                        <a:effectLst/>
                        <a:latin typeface="+mj-lt"/>
                      </a:endParaRPr>
                    </a:p>
                    <a:p>
                      <a:pPr marL="0" marR="608330" lvl="0" indent="0" algn="l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None/>
                        <a:tabLst>
                          <a:tab pos="225425" algn="l"/>
                          <a:tab pos="457200" algn="l"/>
                        </a:tabLst>
                      </a:pPr>
                      <a:r>
                        <a:rPr lang="ru-RU" sz="1800" spc="5" dirty="0" smtClean="0">
                          <a:effectLst/>
                          <a:latin typeface="+mj-lt"/>
                        </a:rPr>
                        <a:t>8. Организация </a:t>
                      </a:r>
                      <a:r>
                        <a:rPr lang="ru-RU" sz="1800" spc="5" dirty="0">
                          <a:effectLst/>
                          <a:latin typeface="+mj-lt"/>
                        </a:rPr>
                        <a:t>и проведение заседаний Президиума Совета </a:t>
                      </a:r>
                      <a:r>
                        <a:rPr lang="ru-RU" sz="1800" spc="5" dirty="0" smtClean="0">
                          <a:effectLst/>
                          <a:latin typeface="+mj-lt"/>
                        </a:rPr>
                        <a:t>УМО.</a:t>
                      </a:r>
                      <a:r>
                        <a:rPr lang="ru-RU" sz="1800" spc="0" dirty="0" smtClean="0">
                          <a:effectLst/>
                          <a:latin typeface="+mj-lt"/>
                        </a:rPr>
                        <a:t/>
                      </a:r>
                      <a:br>
                        <a:rPr lang="ru-RU" sz="1800" spc="0" dirty="0" smtClean="0">
                          <a:effectLst/>
                          <a:latin typeface="+mj-lt"/>
                        </a:rPr>
                      </a:br>
                      <a:r>
                        <a:rPr lang="ru-RU" sz="1800" spc="-10" dirty="0" smtClean="0">
                          <a:effectLst/>
                          <a:latin typeface="+mj-lt"/>
                        </a:rPr>
                        <a:t>Срок</a:t>
                      </a:r>
                      <a:r>
                        <a:rPr lang="ru-RU" sz="1800" spc="-10" dirty="0">
                          <a:effectLst/>
                          <a:latin typeface="+mj-lt"/>
                        </a:rPr>
                        <a:t>: в течение </a:t>
                      </a:r>
                      <a:r>
                        <a:rPr lang="ru-RU" sz="1800" spc="-10" dirty="0" smtClean="0">
                          <a:effectLst/>
                          <a:latin typeface="+mj-lt"/>
                        </a:rPr>
                        <a:t>года</a:t>
                      </a:r>
                      <a:r>
                        <a:rPr lang="ru-RU" sz="1800" spc="0" dirty="0" smtClean="0">
                          <a:effectLst/>
                          <a:latin typeface="+mj-lt"/>
                        </a:rPr>
                        <a:t/>
                      </a:r>
                      <a:br>
                        <a:rPr lang="ru-RU" sz="1800" spc="0" dirty="0" smtClean="0">
                          <a:effectLst/>
                          <a:latin typeface="+mj-lt"/>
                        </a:rPr>
                      </a:br>
                      <a:r>
                        <a:rPr lang="ru-RU" sz="1800" spc="-15" dirty="0" smtClean="0">
                          <a:effectLst/>
                          <a:latin typeface="+mj-lt"/>
                        </a:rPr>
                        <a:t>Ответственный</a:t>
                      </a:r>
                      <a:r>
                        <a:rPr lang="ru-RU" sz="1800" spc="-15" dirty="0">
                          <a:effectLst/>
                          <a:latin typeface="+mj-lt"/>
                        </a:rPr>
                        <a:t>: председатель ФУМО</a:t>
                      </a:r>
                      <a:endParaRPr lang="ru-RU" sz="1800" dirty="0">
                        <a:effectLst/>
                        <a:latin typeface="+mj-lt"/>
                      </a:endParaRPr>
                    </a:p>
                    <a:p>
                      <a:pPr marL="453390" algn="l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800" dirty="0">
                          <a:effectLst/>
                          <a:latin typeface="+mj-lt"/>
                        </a:rPr>
                        <a:t> </a:t>
                      </a:r>
                      <a:endParaRPr lang="ru-RU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+mj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ВЫПОЛНЕНО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Июнь</a:t>
                      </a:r>
                      <a:r>
                        <a:rPr lang="ru-RU" sz="1800" baseline="0" dirty="0" smtClean="0">
                          <a:effectLst/>
                          <a:latin typeface="+mj-lt"/>
                        </a:rPr>
                        <a:t> 2021 г.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effectLst/>
                          <a:latin typeface="+mj-lt"/>
                        </a:rPr>
                        <a:t>Проведено обсуждение первого проекта перечня направлений и специальностей высшего образования</a:t>
                      </a:r>
                      <a:endParaRPr lang="ru-RU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1193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841500" y="584200"/>
            <a:ext cx="9663112" cy="532702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546492"/>
              </p:ext>
            </p:extLst>
          </p:nvPr>
        </p:nvGraphicFramePr>
        <p:xfrm>
          <a:off x="1714500" y="749300"/>
          <a:ext cx="9790113" cy="49022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786618"/>
                <a:gridCol w="4003495"/>
              </a:tblGrid>
              <a:tr h="2541624">
                <a:tc>
                  <a:txBody>
                    <a:bodyPr/>
                    <a:lstStyle/>
                    <a:p>
                      <a:pPr marL="342900" marR="608330" lvl="0" indent="-342900" algn="just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AutoNum type="arabicPeriod"/>
                        <a:tabLst>
                          <a:tab pos="225425" algn="l"/>
                          <a:tab pos="457200" algn="l"/>
                        </a:tabLst>
                      </a:pPr>
                      <a:endParaRPr lang="ru-RU" sz="1800" spc="5" dirty="0" smtClean="0">
                        <a:effectLst/>
                      </a:endParaRPr>
                    </a:p>
                    <a:p>
                      <a:pPr marL="342900" marR="608330" lvl="0" indent="-342900" algn="just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AutoNum type="arabicPeriod"/>
                        <a:tabLst>
                          <a:tab pos="225425" algn="l"/>
                          <a:tab pos="457200" algn="l"/>
                        </a:tabLst>
                      </a:pPr>
                      <a:endParaRPr lang="ru-RU" sz="1800" spc="5" dirty="0" smtClean="0">
                        <a:effectLst/>
                      </a:endParaRPr>
                    </a:p>
                    <a:p>
                      <a:pPr marL="0" marR="608330" lvl="0" indent="0" algn="l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None/>
                        <a:tabLst>
                          <a:tab pos="225425" algn="l"/>
                          <a:tab pos="457200" algn="l"/>
                        </a:tabLst>
                      </a:pPr>
                      <a:r>
                        <a:rPr lang="ru-RU" sz="1800" spc="5" dirty="0" smtClean="0">
                          <a:effectLst/>
                        </a:rPr>
                        <a:t>9. Организация </a:t>
                      </a:r>
                      <a:r>
                        <a:rPr lang="ru-RU" sz="1800" spc="5" dirty="0">
                          <a:effectLst/>
                        </a:rPr>
                        <a:t>и проведение </a:t>
                      </a:r>
                      <a:r>
                        <a:rPr lang="ru-RU" sz="1800" spc="5" dirty="0" smtClean="0">
                          <a:effectLst/>
                        </a:rPr>
                        <a:t>заседания</a:t>
                      </a:r>
                      <a:r>
                        <a:rPr lang="ru-RU" sz="1800" spc="5" baseline="0" dirty="0" smtClean="0">
                          <a:effectLst/>
                        </a:rPr>
                        <a:t> </a:t>
                      </a:r>
                      <a:r>
                        <a:rPr lang="ru-RU" sz="1800" spc="5" dirty="0" smtClean="0">
                          <a:effectLst/>
                        </a:rPr>
                        <a:t>ФУМО.</a:t>
                      </a:r>
                      <a:r>
                        <a:rPr lang="ru-RU" sz="1800" spc="0" dirty="0" smtClean="0">
                          <a:effectLst/>
                        </a:rPr>
                        <a:t/>
                      </a:r>
                      <a:br>
                        <a:rPr lang="ru-RU" sz="1800" spc="0" dirty="0" smtClean="0">
                          <a:effectLst/>
                        </a:rPr>
                      </a:br>
                      <a:endParaRPr lang="ru-RU" sz="1800" spc="0" dirty="0" smtClean="0">
                        <a:effectLst/>
                      </a:endParaRPr>
                    </a:p>
                    <a:p>
                      <a:pPr marL="0" marR="608330" lvl="0" indent="0" algn="just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None/>
                        <a:tabLst>
                          <a:tab pos="225425" algn="l"/>
                          <a:tab pos="457200" algn="l"/>
                        </a:tabLst>
                      </a:pPr>
                      <a:r>
                        <a:rPr lang="ru-RU" sz="1800" spc="-10" dirty="0" smtClean="0">
                          <a:effectLst/>
                        </a:rPr>
                        <a:t>Срок</a:t>
                      </a:r>
                      <a:r>
                        <a:rPr lang="ru-RU" sz="1800" spc="-10" dirty="0">
                          <a:effectLst/>
                        </a:rPr>
                        <a:t>: </a:t>
                      </a:r>
                      <a:r>
                        <a:rPr lang="en-US" sz="1800" spc="-10" dirty="0">
                          <a:effectLst/>
                        </a:rPr>
                        <a:t>IV </a:t>
                      </a:r>
                      <a:r>
                        <a:rPr lang="ru-RU" sz="1800" spc="-10" dirty="0">
                          <a:effectLst/>
                        </a:rPr>
                        <a:t>квартал 2021 </a:t>
                      </a:r>
                      <a:r>
                        <a:rPr lang="ru-RU" sz="1800" spc="-10" dirty="0" smtClean="0">
                          <a:effectLst/>
                        </a:rPr>
                        <a:t>года</a:t>
                      </a:r>
                      <a:r>
                        <a:rPr lang="ru-RU" sz="1800" spc="0" dirty="0" smtClean="0">
                          <a:effectLst/>
                        </a:rPr>
                        <a:t/>
                      </a:r>
                      <a:br>
                        <a:rPr lang="ru-RU" sz="1800" spc="0" dirty="0" smtClean="0">
                          <a:effectLst/>
                        </a:rPr>
                      </a:br>
                      <a:r>
                        <a:rPr lang="ru-RU" sz="1800" spc="-15" dirty="0" smtClean="0">
                          <a:effectLst/>
                        </a:rPr>
                        <a:t>Ответственный</a:t>
                      </a:r>
                      <a:r>
                        <a:rPr lang="ru-RU" sz="1800" spc="-15" dirty="0">
                          <a:effectLst/>
                        </a:rPr>
                        <a:t>: председатель  ФУМО</a:t>
                      </a:r>
                      <a:endParaRPr lang="ru-RU" sz="1800" dirty="0">
                        <a:effectLst/>
                      </a:endParaRPr>
                    </a:p>
                    <a:p>
                      <a:pPr marL="231775" indent="217805">
                        <a:spcAft>
                          <a:spcPts val="0"/>
                        </a:spcAft>
                      </a:pPr>
                      <a:r>
                        <a:rPr lang="ru-RU" sz="1800" spc="-15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 marL="453390"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16.12.2021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60576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800" spc="-15" dirty="0" smtClean="0">
                          <a:effectLst/>
                        </a:rPr>
                        <a:t>10. Проведение экспертизы качества учебных изданий.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800" spc="0" dirty="0" smtClean="0">
                          <a:effectLst/>
                        </a:rPr>
                        <a:t/>
                      </a:r>
                      <a:br>
                        <a:rPr lang="ru-RU" sz="1800" spc="0" dirty="0" smtClean="0">
                          <a:effectLst/>
                        </a:rPr>
                      </a:br>
                      <a:r>
                        <a:rPr lang="ru-RU" sz="1800" spc="-10" dirty="0" smtClean="0">
                          <a:effectLst/>
                        </a:rPr>
                        <a:t>Срок</a:t>
                      </a:r>
                      <a:r>
                        <a:rPr lang="ru-RU" sz="1800" spc="-10" dirty="0">
                          <a:effectLst/>
                        </a:rPr>
                        <a:t>: в течение </a:t>
                      </a:r>
                      <a:r>
                        <a:rPr lang="ru-RU" sz="1800" spc="-10" dirty="0" smtClean="0">
                          <a:effectLst/>
                        </a:rPr>
                        <a:t>года</a:t>
                      </a:r>
                      <a:r>
                        <a:rPr lang="ru-RU" sz="1800" spc="0" dirty="0" smtClean="0">
                          <a:effectLst/>
                        </a:rPr>
                        <a:t/>
                      </a:r>
                      <a:br>
                        <a:rPr lang="ru-RU" sz="1800" spc="0" dirty="0" smtClean="0">
                          <a:effectLst/>
                        </a:rPr>
                      </a:br>
                      <a:r>
                        <a:rPr lang="ru-RU" sz="1800" spc="-15" dirty="0" smtClean="0">
                          <a:effectLst/>
                        </a:rPr>
                        <a:t>Ответственные</a:t>
                      </a:r>
                      <a:r>
                        <a:rPr lang="ru-RU" sz="1800" spc="-15" dirty="0">
                          <a:effectLst/>
                        </a:rPr>
                        <a:t>: председатели НМС.</a:t>
                      </a:r>
                      <a:endParaRPr lang="ru-RU" sz="180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800" spc="-15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 marL="453390"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Проведена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экспертиза качества учебных изданий (выдано 4 положительных заключения, 1 отправлено на доработку).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39082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78702"/>
            <a:ext cx="8911687" cy="795257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Благодарю за внимание</a:t>
            </a:r>
            <a:endParaRPr lang="ru-RU" b="1" dirty="0"/>
          </a:p>
        </p:txBody>
      </p:sp>
      <p:pic>
        <p:nvPicPr>
          <p:cNvPr id="1026" name="Picture 2" descr="TikTok подтверждает сотрудничество с Oracle и Walmart - ПРАЙМ, 20.09.20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515" y="1583274"/>
            <a:ext cx="5226505" cy="3484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098041" y="5178484"/>
            <a:ext cx="379512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11.00.00 </a:t>
            </a:r>
          </a:p>
          <a:p>
            <a:pPr algn="ctr"/>
            <a:r>
              <a:rPr lang="ru-RU" sz="2400" dirty="0" smtClean="0"/>
              <a:t>«Электроника, </a:t>
            </a:r>
          </a:p>
          <a:p>
            <a:pPr algn="ctr"/>
            <a:r>
              <a:rPr lang="ru-RU" sz="2400" dirty="0" smtClean="0"/>
              <a:t>радиотехника</a:t>
            </a:r>
          </a:p>
          <a:p>
            <a:pPr algn="ctr"/>
            <a:r>
              <a:rPr lang="ru-RU" sz="2400" dirty="0" smtClean="0"/>
              <a:t>и системы связи»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521231" y="5180042"/>
            <a:ext cx="51432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12.00.00 </a:t>
            </a:r>
          </a:p>
          <a:p>
            <a:pPr algn="ctr"/>
            <a:r>
              <a:rPr lang="ru-RU" sz="2400" dirty="0" smtClean="0"/>
              <a:t>«</a:t>
            </a:r>
            <a:r>
              <a:rPr lang="ru-RU" sz="2400" dirty="0" err="1"/>
              <a:t>Фотоника</a:t>
            </a:r>
            <a:r>
              <a:rPr lang="ru-RU" sz="2400" dirty="0"/>
              <a:t>, приборостроение, оптические и биотехнические системы и технологии</a:t>
            </a:r>
            <a:r>
              <a:rPr lang="ru-RU" sz="2400" dirty="0" smtClean="0"/>
              <a:t>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840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65428"/>
          </a:xfrm>
        </p:spPr>
        <p:txBody>
          <a:bodyPr/>
          <a:lstStyle/>
          <a:p>
            <a:r>
              <a:rPr lang="ru-RU" b="1" dirty="0" smtClean="0"/>
              <a:t>Основные задачи на 2021 год: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5" y="1685991"/>
            <a:ext cx="8915400" cy="409348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800" b="1" dirty="0" smtClean="0"/>
              <a:t>Участие в </a:t>
            </a:r>
            <a:r>
              <a:rPr lang="ru-RU" sz="2800" b="1" dirty="0"/>
              <a:t>разработке </a:t>
            </a:r>
            <a:r>
              <a:rPr lang="ru-RU" sz="2800" b="1" dirty="0" smtClean="0"/>
              <a:t>перечня специальностей </a:t>
            </a:r>
            <a:r>
              <a:rPr lang="ru-RU" sz="2800" b="1" dirty="0"/>
              <a:t>и направлений </a:t>
            </a:r>
            <a:r>
              <a:rPr lang="ru-RU" sz="2800" b="1" dirty="0" smtClean="0"/>
              <a:t>подготовки высшего образования</a:t>
            </a:r>
          </a:p>
          <a:p>
            <a:pPr marL="514350" indent="-514350">
              <a:buAutoNum type="arabicPeriod"/>
            </a:pPr>
            <a:endParaRPr lang="ru-RU" sz="2800" b="1" dirty="0" smtClean="0"/>
          </a:p>
          <a:p>
            <a:pPr marL="514350" indent="-514350">
              <a:buAutoNum type="arabicPeriod"/>
            </a:pPr>
            <a:r>
              <a:rPr lang="ru-RU" sz="2800" b="1" dirty="0" smtClean="0"/>
              <a:t>Подготовка к  разработке ФГОС-4</a:t>
            </a:r>
          </a:p>
          <a:p>
            <a:pPr marL="514350" indent="-514350">
              <a:buAutoNum type="arabicPeriod"/>
            </a:pPr>
            <a:endParaRPr lang="ru-RU" sz="2800" b="1" dirty="0" smtClean="0"/>
          </a:p>
          <a:p>
            <a:pPr marL="514350" indent="-514350">
              <a:buAutoNum type="arabicPeriod"/>
            </a:pPr>
            <a:r>
              <a:rPr lang="ru-RU" sz="2800" b="1" dirty="0" smtClean="0"/>
              <a:t>Участие в формировании ПС  в профильных областях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3277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2889" y="624110"/>
            <a:ext cx="9901723" cy="72059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/>
              <a:t>ПЕРЕЧЕНЬ </a:t>
            </a:r>
            <a:r>
              <a:rPr lang="ru-RU" sz="2000" b="1" dirty="0" smtClean="0"/>
              <a:t>специальностей </a:t>
            </a:r>
            <a:r>
              <a:rPr lang="ru-RU" sz="2000" b="1" dirty="0"/>
              <a:t>и направлений подготовки </a:t>
            </a:r>
            <a:br>
              <a:rPr lang="ru-RU" sz="2000" b="1" dirty="0"/>
            </a:br>
            <a:r>
              <a:rPr lang="ru-RU" sz="2000" b="1" dirty="0"/>
              <a:t>высшего образования – </a:t>
            </a:r>
            <a:r>
              <a:rPr lang="ru-RU" sz="2000" b="1" dirty="0" err="1"/>
              <a:t>бакалавриат</a:t>
            </a:r>
            <a:r>
              <a:rPr lang="ru-RU" sz="2000" b="1" dirty="0"/>
              <a:t>, </a:t>
            </a:r>
            <a:r>
              <a:rPr lang="ru-RU" sz="2000" b="1" dirty="0" err="1"/>
              <a:t>специалитет</a:t>
            </a:r>
            <a:r>
              <a:rPr lang="ru-RU" sz="2000" b="1" dirty="0"/>
              <a:t>, магистратура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2537192"/>
              </p:ext>
            </p:extLst>
          </p:nvPr>
        </p:nvGraphicFramePr>
        <p:xfrm>
          <a:off x="1294653" y="1488442"/>
          <a:ext cx="10589123" cy="4652265"/>
        </p:xfrm>
        <a:graphic>
          <a:graphicData uri="http://schemas.openxmlformats.org/drawingml/2006/table">
            <a:tbl>
              <a:tblPr firstRow="1" firstCol="1" bandRow="1"/>
              <a:tblGrid>
                <a:gridCol w="2045431"/>
                <a:gridCol w="1571077"/>
                <a:gridCol w="3250302"/>
                <a:gridCol w="1357642"/>
                <a:gridCol w="2364671"/>
              </a:tblGrid>
              <a:tr h="182879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Коды укрупненных групп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специально-</a:t>
                      </a:r>
                      <a:r>
                        <a:rPr lang="ru-RU" sz="18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стей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направлений подготовки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Коды </a:t>
                      </a:r>
                      <a:r>
                        <a:rPr lang="ru-RU" sz="18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специаль-ностей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направле-ний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подготовки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Наименования областей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образования, укрупненных групп специальностей и направлений подготовки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направления подготовки и специальности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Код </a:t>
                      </a:r>
                      <a:r>
                        <a:rPr lang="ru-RU" sz="18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квалифи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кации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Квалификация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231">
                <a:tc rowSpan="5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600"/>
                        </a:spcAft>
                        <a:tabLst/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ЭЛЕКТРОНИКА, ФОТОНИКА, ПРИБОРОСТРОЕНИЕ И СВЯЗЬ</a:t>
                      </a:r>
                      <a:endParaRPr lang="ru-RU" sz="1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44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Электроника 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6.0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 техники </a:t>
                      </a:r>
                      <a:b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технологии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4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7.1</a:t>
                      </a:r>
                      <a:endParaRPr lang="ru-RU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Магистр техники </a:t>
                      </a:r>
                      <a:b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технологии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4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Микро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нано системы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6.0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 техники </a:t>
                      </a:r>
                      <a:b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технологии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4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7.1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Магистр техники </a:t>
                      </a:r>
                      <a:b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технологии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651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8188210"/>
              </p:ext>
            </p:extLst>
          </p:nvPr>
        </p:nvGraphicFramePr>
        <p:xfrm>
          <a:off x="1645915" y="632561"/>
          <a:ext cx="10144466" cy="2887480"/>
        </p:xfrm>
        <a:graphic>
          <a:graphicData uri="http://schemas.openxmlformats.org/drawingml/2006/table">
            <a:tbl>
              <a:tblPr firstRow="1" firstCol="1" bandRow="1"/>
              <a:tblGrid>
                <a:gridCol w="1978230"/>
                <a:gridCol w="1486414"/>
                <a:gridCol w="3113817"/>
                <a:gridCol w="1300631"/>
                <a:gridCol w="2265374"/>
              </a:tblGrid>
              <a:tr h="320832">
                <a:tc rowSpan="5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marL="0" algn="l" defTabSz="458788" rtl="0" eaLnBrk="1" latinLnBrk="0" hangingPunct="1">
                        <a:lnSpc>
                          <a:spcPct val="106000"/>
                        </a:lnSpc>
                        <a:spcAft>
                          <a:spcPts val="600"/>
                        </a:spcAft>
                        <a:tabLst/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ЭЛЕКТРОНИКА, ФОТОНИКА, ПРИБОРОСТРОЕНИЕ И СВЯЗЬ</a:t>
                      </a:r>
                      <a:endParaRPr lang="ru-RU" sz="18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16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Радиотехника </a:t>
                      </a:r>
                      <a:b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6.0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 техники </a:t>
                      </a:r>
                      <a:b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технологии 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6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7.1</a:t>
                      </a:r>
                      <a:endParaRPr lang="ru-RU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Магистр техники </a:t>
                      </a:r>
                      <a:b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технологии </a:t>
                      </a:r>
                      <a:endParaRPr lang="ru-RU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6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Фотоника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6.0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 техники </a:t>
                      </a:r>
                      <a:b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технологии</a:t>
                      </a:r>
                      <a:endParaRPr lang="ru-RU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6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7.1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Магистр техники </a:t>
                      </a:r>
                      <a:b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технологии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864736"/>
              </p:ext>
            </p:extLst>
          </p:nvPr>
        </p:nvGraphicFramePr>
        <p:xfrm>
          <a:off x="3621947" y="3522181"/>
          <a:ext cx="8168434" cy="2379760"/>
        </p:xfrm>
        <a:graphic>
          <a:graphicData uri="http://schemas.openxmlformats.org/drawingml/2006/table">
            <a:tbl>
              <a:tblPr firstRow="1" firstCol="1" bandRow="1"/>
              <a:tblGrid>
                <a:gridCol w="1495209"/>
                <a:gridCol w="3093346"/>
                <a:gridCol w="1292081"/>
                <a:gridCol w="2287798"/>
              </a:tblGrid>
              <a:tr h="594940">
                <a:tc row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Оптические и лазерные системы и технологии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6.0</a:t>
                      </a:r>
                      <a:endParaRPr lang="ru-RU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 техники </a:t>
                      </a:r>
                      <a:b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технологии</a:t>
                      </a:r>
                      <a:endParaRPr lang="ru-RU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9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7.1</a:t>
                      </a:r>
                      <a:endParaRPr lang="ru-RU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Магистр техники </a:t>
                      </a:r>
                      <a:b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технологии</a:t>
                      </a:r>
                      <a:endParaRPr lang="ru-RU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940">
                <a:tc row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Приборостроение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6.0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 техники </a:t>
                      </a:r>
                      <a:endParaRPr lang="ru-RU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технологии</a:t>
                      </a:r>
                      <a:endParaRPr lang="ru-RU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9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7.1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Магистр техники </a:t>
                      </a:r>
                      <a:b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технологии 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016151"/>
              </p:ext>
            </p:extLst>
          </p:nvPr>
        </p:nvGraphicFramePr>
        <p:xfrm>
          <a:off x="1645918" y="3517900"/>
          <a:ext cx="1976029" cy="2384041"/>
        </p:xfrm>
        <a:graphic>
          <a:graphicData uri="http://schemas.openxmlformats.org/drawingml/2006/table">
            <a:tbl>
              <a:tblPr/>
              <a:tblGrid>
                <a:gridCol w="1976029"/>
              </a:tblGrid>
              <a:tr h="238404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750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4750171"/>
              </p:ext>
            </p:extLst>
          </p:nvPr>
        </p:nvGraphicFramePr>
        <p:xfrm>
          <a:off x="1636061" y="1382751"/>
          <a:ext cx="10077776" cy="2956338"/>
        </p:xfrm>
        <a:graphic>
          <a:graphicData uri="http://schemas.openxmlformats.org/drawingml/2006/table">
            <a:tbl>
              <a:tblPr firstRow="1" firstCol="1" bandRow="1"/>
              <a:tblGrid>
                <a:gridCol w="1946658"/>
                <a:gridCol w="1495209"/>
                <a:gridCol w="3093346"/>
                <a:gridCol w="1292081"/>
                <a:gridCol w="2250482"/>
              </a:tblGrid>
              <a:tr h="345688">
                <a:tc rowSpan="5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600"/>
                        </a:spcAft>
                        <a:tabLst/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ЭЛЕКТРОНИКА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ФОТОНИКА, ПРИБОРОСТРОЕНИЕ И СВЯЗЬ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74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Биотехнические системы и технологии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6.0</a:t>
                      </a:r>
                      <a:endParaRPr lang="ru-RU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 техники </a:t>
                      </a:r>
                      <a:b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технологии</a:t>
                      </a:r>
                      <a:endParaRPr lang="ru-RU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4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7.1</a:t>
                      </a:r>
                      <a:endParaRPr lang="ru-RU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Магистр техники </a:t>
                      </a:r>
                      <a:b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технологии</a:t>
                      </a:r>
                      <a:endParaRPr lang="ru-RU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4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Инфокоммуникационные технологии и системы связи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6.0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 техники </a:t>
                      </a:r>
                      <a:b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технологии</a:t>
                      </a:r>
                      <a:endParaRPr lang="ru-RU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4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7.1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Магистр техники </a:t>
                      </a:r>
                      <a:b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технологии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0379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6227551"/>
              </p:ext>
            </p:extLst>
          </p:nvPr>
        </p:nvGraphicFramePr>
        <p:xfrm>
          <a:off x="1613647" y="849854"/>
          <a:ext cx="10163002" cy="2616900"/>
        </p:xfrm>
        <a:graphic>
          <a:graphicData uri="http://schemas.openxmlformats.org/drawingml/2006/table">
            <a:tbl>
              <a:tblPr firstRow="1" firstCol="1" bandRow="1"/>
              <a:tblGrid>
                <a:gridCol w="1942353"/>
                <a:gridCol w="1528621"/>
                <a:gridCol w="3119506"/>
                <a:gridCol w="1303008"/>
                <a:gridCol w="2269514"/>
              </a:tblGrid>
              <a:tr h="282231">
                <a:tc rowSpan="4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600"/>
                        </a:spcAft>
                        <a:tabLst/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ЭЛЕКТРОНИКА, ФОТОНИКА, ПРИБОРОСТРОЕНИЕ И СВЯЗЬ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44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Радиоэлектронные системы и комплексы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7.2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Инженер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4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Специальные радиотехнические системы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7.2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Инженер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4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Оптические и оптико-электронные приборы и системы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7.2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Инженер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44992"/>
              </p:ext>
            </p:extLst>
          </p:nvPr>
        </p:nvGraphicFramePr>
        <p:xfrm>
          <a:off x="3561528" y="3461376"/>
          <a:ext cx="8224353" cy="2075007"/>
        </p:xfrm>
        <a:graphic>
          <a:graphicData uri="http://schemas.openxmlformats.org/drawingml/2006/table">
            <a:tbl>
              <a:tblPr firstRow="1" firstCol="1" bandRow="1"/>
              <a:tblGrid>
                <a:gridCol w="1549101"/>
                <a:gridCol w="3108960"/>
                <a:gridCol w="1301676"/>
                <a:gridCol w="2264616"/>
              </a:tblGrid>
              <a:tr h="87225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Применение и эксплуатация средств и систем специального мониторинга*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7.2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Инженер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194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Инфокоммуникационные технологии и системы специальной связи*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7.2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Инженер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203937" y="5502120"/>
            <a:ext cx="99880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* </a:t>
            </a:r>
            <a:r>
              <a:rPr lang="ru-RU" sz="1400" dirty="0" smtClean="0"/>
              <a:t>образовательные программы высшего образования, содержащие сведения, составляющие государственную тайну или служебную информацию ограниченного распространения </a:t>
            </a:r>
            <a:endParaRPr lang="ru-RU" sz="1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250341"/>
              </p:ext>
            </p:extLst>
          </p:nvPr>
        </p:nvGraphicFramePr>
        <p:xfrm>
          <a:off x="1604415" y="3389971"/>
          <a:ext cx="1947881" cy="2141034"/>
        </p:xfrm>
        <a:graphic>
          <a:graphicData uri="http://schemas.openxmlformats.org/drawingml/2006/table">
            <a:tbl>
              <a:tblPr/>
              <a:tblGrid>
                <a:gridCol w="1947881"/>
              </a:tblGrid>
              <a:tr h="214103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6706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0701" y="395510"/>
            <a:ext cx="9764712" cy="1560290"/>
          </a:xfrm>
        </p:spPr>
        <p:txBody>
          <a:bodyPr>
            <a:noAutofit/>
          </a:bodyPr>
          <a:lstStyle/>
          <a:p>
            <a:pPr algn="ctr"/>
            <a:r>
              <a:rPr lang="ru-RU" sz="1400" b="1" dirty="0" smtClean="0"/>
              <a:t>СООТВЕТСТВИЕ направлений </a:t>
            </a:r>
            <a:r>
              <a:rPr lang="ru-RU" sz="1400" b="1" dirty="0"/>
              <a:t>подготовки высшего образования -</a:t>
            </a:r>
            <a:br>
              <a:rPr lang="ru-RU" sz="1400" b="1" dirty="0"/>
            </a:br>
            <a:r>
              <a:rPr lang="ru-RU" sz="1400" b="1" dirty="0" err="1"/>
              <a:t>бакалавриата</a:t>
            </a:r>
            <a:r>
              <a:rPr lang="ru-RU" sz="1400" b="1" dirty="0"/>
              <a:t>, магистратуры, </a:t>
            </a:r>
            <a:r>
              <a:rPr lang="ru-RU" sz="1400" b="1" dirty="0" err="1"/>
              <a:t>специалитета</a:t>
            </a:r>
            <a:r>
              <a:rPr lang="ru-RU" sz="1400" b="1" dirty="0"/>
              <a:t>, перечни которых утверждены приказом Министерства науки и высшего образования Российской Федерации от ____ ____________ 2021 г. № ______, направлениям подготовки высшего образования - </a:t>
            </a:r>
            <a:r>
              <a:rPr lang="ru-RU" sz="1400" b="1" dirty="0" err="1"/>
              <a:t>бакалавриата</a:t>
            </a:r>
            <a:r>
              <a:rPr lang="ru-RU" sz="1400" b="1" dirty="0"/>
              <a:t>, магистратуры, </a:t>
            </a:r>
            <a:r>
              <a:rPr lang="ru-RU" sz="1400" b="1" dirty="0" err="1"/>
              <a:t>специалитета</a:t>
            </a:r>
            <a:r>
              <a:rPr lang="ru-RU" sz="1400" b="1" dirty="0"/>
              <a:t>, перечни которых утверждены приказом Министерства образования и науки Российской Федерации от 12 сентября 2013 г. № 1061 (зарегистрирован Министерством юстиции Российской Федерации 14 октября 2013 г., регистрационный № 30163)</a:t>
            </a:r>
            <a:br>
              <a:rPr lang="ru-RU" sz="1400" b="1" dirty="0"/>
            </a:br>
            <a:endParaRPr lang="ru-RU" sz="14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2801312"/>
              </p:ext>
            </p:extLst>
          </p:nvPr>
        </p:nvGraphicFramePr>
        <p:xfrm>
          <a:off x="1092200" y="1955800"/>
          <a:ext cx="10629899" cy="394608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48212"/>
                <a:gridCol w="2672656"/>
                <a:gridCol w="1328112"/>
                <a:gridCol w="1643888"/>
                <a:gridCol w="3137031"/>
              </a:tblGrid>
              <a:tr h="22391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Коды укрупненных групп специальностей 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и направлений подготовки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Коды направлений подготовки и специальностей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Наименования укрупненных групп специальностей и направлений подготовки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направления подготовки и специальности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Код квалификации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Коды направлений подготовки и специальностей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Наименования направлений подготовки высшего образования - бакалавриата, магистратуры, специалитета, перечни которых утверждены приказом Министерства образования и науки Российской Федерации от 12 сентября 2013 г. № 1061 (зарегистрирован Министерством юстиции Российской Федерации 14 октября 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2013 г., регистрационный № 30163)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3561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i="1" dirty="0">
                          <a:effectLst/>
                        </a:rPr>
                        <a:t>ИНЖЕНЕРНОЕ ДЕЛО, ТЕХНОЛОГИИ И ТЕХНИЧЕСКИЕ НАУКИ</a:t>
                      </a:r>
                      <a:endParaRPr lang="ru-RU" sz="16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35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ЭЛЕКТРОНИКА, ФОТОНИКА, ПРИБОРОСТРОЕНИЕ И СВЯЗЬ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9393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0347972"/>
              </p:ext>
            </p:extLst>
          </p:nvPr>
        </p:nvGraphicFramePr>
        <p:xfrm>
          <a:off x="1852935" y="883260"/>
          <a:ext cx="9674018" cy="502221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37406"/>
                <a:gridCol w="2078599"/>
                <a:gridCol w="1278497"/>
                <a:gridCol w="2439758"/>
                <a:gridCol w="2439758"/>
              </a:tblGrid>
              <a:tr h="7871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Электроника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6.0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11.03.04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Электроника и наноэлектроника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</a:tr>
              <a:tr h="787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7.1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11.04.04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Электроника и наноэлектроника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</a:tr>
              <a:tr h="157427">
                <a:tc row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Микро</a:t>
                      </a:r>
                      <a:r>
                        <a:rPr lang="en-US" sz="1400" dirty="0">
                          <a:effectLst/>
                        </a:rPr>
                        <a:t>-</a:t>
                      </a:r>
                      <a:r>
                        <a:rPr lang="ru-RU" sz="1400" dirty="0">
                          <a:effectLst/>
                        </a:rPr>
                        <a:t> и нано системы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6.0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28.03.01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Нанотехнологии и микросистемная техника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</a:tr>
              <a:tr h="787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28.03.02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Наноинженерия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</a:tr>
              <a:tr h="787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28.03.03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Наноматериалы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</a:tr>
              <a:tr h="1574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7.1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28.04.01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Нанотехнологии</a:t>
                      </a:r>
                      <a:r>
                        <a:rPr lang="ru-RU" sz="1400" dirty="0">
                          <a:effectLst/>
                        </a:rPr>
                        <a:t> и микросистемная техника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</a:tr>
              <a:tr h="787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28.04.02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Наноинженерия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</a:tr>
              <a:tr h="787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28.04.03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Наноматериалы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</a:tr>
              <a:tr h="787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28.04.04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Наносистемы</a:t>
                      </a:r>
                      <a:r>
                        <a:rPr lang="ru-RU" sz="1400" dirty="0">
                          <a:effectLst/>
                        </a:rPr>
                        <a:t> и </a:t>
                      </a:r>
                      <a:r>
                        <a:rPr lang="ru-RU" sz="1400" dirty="0" err="1">
                          <a:effectLst/>
                        </a:rPr>
                        <a:t>наноматериалы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</a:tr>
              <a:tr h="78714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Радиотехника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6.0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11.03.01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Радиотехника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</a:tr>
              <a:tr h="1574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11.03.03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Конструирование и технология электронных средств</a:t>
                      </a:r>
                    </a:p>
                  </a:txBody>
                  <a:tcPr marL="68580" marR="68580" marT="0" marB="0"/>
                </a:tc>
              </a:tr>
              <a:tr h="36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7.1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11.04.01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Радиотехника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</a:tr>
              <a:tr h="1574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11.04.03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Конструирование и технология электронных средств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251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9414929"/>
              </p:ext>
            </p:extLst>
          </p:nvPr>
        </p:nvGraphicFramePr>
        <p:xfrm>
          <a:off x="1895682" y="809418"/>
          <a:ext cx="9674018" cy="506373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37406"/>
                <a:gridCol w="2078599"/>
                <a:gridCol w="1278497"/>
                <a:gridCol w="2439758"/>
                <a:gridCol w="2439758"/>
              </a:tblGrid>
              <a:tr h="7871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Фотоника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6.0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12.03.03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Фотоника и оптоинформатика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</a:tr>
              <a:tr h="787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7.1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12.04.03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Фотоника и оптоинформатика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</a:tr>
              <a:tr h="78714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Оптические и лазерные системы и технологии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6.0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12.03.02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Оптотехника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</a:tr>
              <a:tr h="1574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12.03.05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Лазерная техника и лазерные технологии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</a:tr>
              <a:tr h="787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7.1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12.04.02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Оптотехника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</a:tr>
              <a:tr h="1574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12.04.05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Лазерная техника и лазерные технологии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</a:tr>
              <a:tr h="7871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Приборостроение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6.0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12.03.01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Приборостроение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</a:tr>
              <a:tr h="787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7.1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12.04.01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Приборостроение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</a:tr>
              <a:tr h="15742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Биотехнические системы и технологии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6.0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12.03.04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Биотехнические системы и технологии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</a:tr>
              <a:tr h="1574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7.1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12.04.04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Биотехнические системы и технологии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</a:tr>
              <a:tr h="1574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Инфокоммуника</a:t>
                      </a:r>
                      <a:r>
                        <a:rPr lang="en-US" sz="1400" dirty="0" smtClean="0">
                          <a:effectLst/>
                        </a:rPr>
                        <a:t>-</a:t>
                      </a:r>
                      <a:r>
                        <a:rPr lang="ru-RU" sz="1400" dirty="0" err="1" smtClean="0">
                          <a:effectLst/>
                        </a:rPr>
                        <a:t>ционные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технологии и системы связи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6.0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11.03.02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Инфокоммуникационные технологии и системы связи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</a:tr>
              <a:tr h="7263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7.</a:t>
                      </a:r>
                      <a:r>
                        <a:rPr lang="en-US" sz="1400" dirty="0" smtClean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11.0</a:t>
                      </a:r>
                      <a:r>
                        <a:rPr lang="en-US" sz="1400" dirty="0" smtClean="0">
                          <a:effectLst/>
                        </a:rPr>
                        <a:t>4</a:t>
                      </a:r>
                      <a:r>
                        <a:rPr lang="ru-RU" sz="1400" dirty="0" smtClean="0">
                          <a:effectLst/>
                        </a:rPr>
                        <a:t>.0</a:t>
                      </a:r>
                      <a:r>
                        <a:rPr lang="en-US" sz="1400" dirty="0" smtClean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Инфокоммуникационные технологии и системы связи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83" marR="2758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68187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1718</TotalTime>
  <Words>875</Words>
  <Application>Microsoft Office PowerPoint</Application>
  <PresentationFormat>Широкоэкранный</PresentationFormat>
  <Paragraphs>312</Paragraphs>
  <Slides>17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Century Gothic</vt:lpstr>
      <vt:lpstr>Segoe UI Emoji</vt:lpstr>
      <vt:lpstr>Times New Roman</vt:lpstr>
      <vt:lpstr>Wingdings 3</vt:lpstr>
      <vt:lpstr>Легкий дым</vt:lpstr>
      <vt:lpstr>О деятельности ФУМО 11.00.00 «Электроника, радиотехника и системы связи» за 2021 год.</vt:lpstr>
      <vt:lpstr>Основные задачи на 2021 год:</vt:lpstr>
      <vt:lpstr>ПЕРЕЧЕНЬ специальностей и направлений подготовки  высшего образования – бакалавриат, специалитет, магистратура </vt:lpstr>
      <vt:lpstr>Презентация PowerPoint</vt:lpstr>
      <vt:lpstr>Презентация PowerPoint</vt:lpstr>
      <vt:lpstr>Презентация PowerPoint</vt:lpstr>
      <vt:lpstr>СООТВЕТСТВИЕ направлений подготовки высшего образования - бакалавриата, магистратуры, специалитета, перечни которых утверждены приказом Министерства науки и высшего образования Российской Федерации от ____ ____________ 2021 г. № ______, направлениям подготовки высшего образования - бакалавриата, магистратуры, специалитета, перечни которых утверждены приказом Министерства образования и науки Российской Федерации от 12 сентября 2013 г. № 1061 (зарегистрирован Министерством юстиции Российской Федерации 14 октября 2013 г., регистрационный № 30163)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Вопросы практического внедрения ФГОС 3++ и ПООП в образовательный процесс вузов.</dc:title>
  <dc:creator>l1</dc:creator>
  <cp:lastModifiedBy>Шулепова Надежда Михайловна</cp:lastModifiedBy>
  <cp:revision>98</cp:revision>
  <cp:lastPrinted>2021-12-15T14:14:05Z</cp:lastPrinted>
  <dcterms:created xsi:type="dcterms:W3CDTF">2017-11-24T10:14:29Z</dcterms:created>
  <dcterms:modified xsi:type="dcterms:W3CDTF">2021-12-20T09:21:45Z</dcterms:modified>
</cp:coreProperties>
</file>