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7" r:id="rId3"/>
    <p:sldId id="262" r:id="rId4"/>
    <p:sldId id="263" r:id="rId5"/>
    <p:sldId id="286" r:id="rId6"/>
    <p:sldId id="282" r:id="rId7"/>
    <p:sldId id="289" r:id="rId8"/>
    <p:sldId id="279" r:id="rId9"/>
    <p:sldId id="27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87" autoAdjust="0"/>
  </p:normalViewPr>
  <p:slideViewPr>
    <p:cSldViewPr>
      <p:cViewPr varScale="1">
        <p:scale>
          <a:sx n="70" d="100"/>
          <a:sy n="70" d="100"/>
        </p:scale>
        <p:origin x="173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B6B41-8EBD-4CB6-86E3-89C384F3134B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7CCE1-D7FE-4CD7-BD24-E7A874AB0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560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CCE1-D7FE-4CD7-BD24-E7A874AB0F5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32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CCE1-D7FE-4CD7-BD24-E7A874AB0F5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032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CCE1-D7FE-4CD7-BD24-E7A874AB0F5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257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873DF-17E7-46BD-9F94-66D22398CA42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mo.eltech.ru/umo/proekty-poop" TargetMode="External"/><Relationship Id="rId2" Type="http://schemas.openxmlformats.org/officeDocument/2006/relationships/hyperlink" Target="https://ksid.spbstu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4522514"/>
          </a:xfrm>
        </p:spPr>
        <p:txBody>
          <a:bodyPr>
            <a:normAutofit/>
          </a:bodyPr>
          <a:lstStyle/>
          <a:p>
            <a:r>
              <a:rPr lang="ru-RU" sz="2000" b="1" dirty="0"/>
              <a:t>Федеральное учебно-методическое объединение в системе высшего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образования по укрупненной группе специальностей и направлений подготовки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11.00.00 «Электроника, радиотехника и системы связи</a:t>
            </a:r>
            <a:r>
              <a:rPr lang="ru-RU" sz="2000" b="1" dirty="0" smtClean="0"/>
              <a:t>»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О ДЕЯТЕЛЬНОСТИ ФЕДЕРАЛЬНОГО УМО </a:t>
            </a:r>
            <a:br>
              <a:rPr lang="ru-RU" sz="2800" b="1" dirty="0" smtClean="0"/>
            </a:br>
            <a:r>
              <a:rPr lang="ru-RU" sz="2800" b="1" dirty="0" smtClean="0"/>
              <a:t>ЗА 2019 год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1080120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cs typeface="Times New Roman" pitchFamily="18" charset="0"/>
              </a:rPr>
              <a:t>Структура </a:t>
            </a:r>
            <a:r>
              <a:rPr lang="ru-RU" sz="1600" b="1" dirty="0">
                <a:cs typeface="Times New Roman" pitchFamily="18" charset="0"/>
              </a:rPr>
              <a:t>Федерального Учебно-методического объединения  в системе высшего образования по укрупненной группе специальностей и направлений подготовки </a:t>
            </a:r>
            <a:r>
              <a:rPr lang="ru-RU" sz="1600" dirty="0">
                <a:cs typeface="Times New Roman" pitchFamily="18" charset="0"/>
              </a:rPr>
              <a:t/>
            </a:r>
            <a:br>
              <a:rPr lang="ru-RU" sz="1600" dirty="0">
                <a:cs typeface="Times New Roman" pitchFamily="18" charset="0"/>
              </a:rPr>
            </a:br>
            <a:r>
              <a:rPr lang="ru-RU" sz="1600" b="1" dirty="0">
                <a:cs typeface="Times New Roman" pitchFamily="18" charset="0"/>
              </a:rPr>
              <a:t>11.00.00 «Электроника, радиотехника и системы связи</a:t>
            </a:r>
            <a:r>
              <a:rPr lang="ru-RU" sz="1600" b="1" dirty="0" smtClean="0">
                <a:cs typeface="Times New Roman" pitchFamily="18" charset="0"/>
              </a:rPr>
              <a:t>»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8136904" cy="43204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cs typeface="Times New Roman" pitchFamily="18" charset="0"/>
              </a:rPr>
              <a:t>Председатель Федерального УМО</a:t>
            </a:r>
            <a:endParaRPr lang="ru-RU" sz="16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788024" y="1947317"/>
            <a:ext cx="3960440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Научно-методические советы по специальностям:</a:t>
            </a:r>
          </a:p>
          <a:p>
            <a:endParaRPr lang="ru-RU" sz="1600" dirty="0" smtClean="0">
              <a:cs typeface="Times New Roman" pitchFamily="18" charset="0"/>
            </a:endParaRPr>
          </a:p>
          <a:p>
            <a:r>
              <a:rPr lang="ru-RU" sz="1600" b="1" dirty="0" smtClean="0">
                <a:cs typeface="Times New Roman" pitchFamily="18" charset="0"/>
              </a:rPr>
              <a:t>11.05.01</a:t>
            </a:r>
            <a:r>
              <a:rPr lang="ru-RU" sz="1600" dirty="0" smtClean="0">
                <a:cs typeface="Times New Roman" pitchFamily="18" charset="0"/>
              </a:rPr>
              <a:t>   Радиоэлектронные </a:t>
            </a:r>
            <a:r>
              <a:rPr lang="ru-RU" sz="1600" dirty="0">
                <a:cs typeface="Times New Roman" pitchFamily="18" charset="0"/>
              </a:rPr>
              <a:t>системы и </a:t>
            </a:r>
            <a:r>
              <a:rPr lang="ru-RU" sz="1600" dirty="0" smtClean="0">
                <a:cs typeface="Times New Roman" pitchFamily="18" charset="0"/>
              </a:rPr>
              <a:t>   	комплексы</a:t>
            </a:r>
          </a:p>
          <a:p>
            <a:r>
              <a:rPr lang="ru-RU" sz="1600" dirty="0">
                <a:cs typeface="Times New Roman" pitchFamily="18" charset="0"/>
              </a:rPr>
              <a:t> </a:t>
            </a:r>
          </a:p>
          <a:p>
            <a:r>
              <a:rPr lang="ru-RU" sz="1600" b="1" dirty="0">
                <a:cs typeface="Times New Roman" pitchFamily="18" charset="0"/>
              </a:rPr>
              <a:t>11.05.02 </a:t>
            </a:r>
            <a:r>
              <a:rPr lang="ru-RU" sz="1600" b="1" dirty="0" smtClean="0">
                <a:cs typeface="Times New Roman" pitchFamily="18" charset="0"/>
              </a:rPr>
              <a:t> и  11.05.03   </a:t>
            </a:r>
            <a:r>
              <a:rPr lang="ru-RU" sz="1600" b="1" dirty="0">
                <a:cs typeface="Times New Roman" pitchFamily="18" charset="0"/>
              </a:rPr>
              <a:t> </a:t>
            </a:r>
          </a:p>
          <a:p>
            <a:r>
              <a:rPr lang="ru-RU" sz="1600" dirty="0" smtClean="0">
                <a:cs typeface="Times New Roman" pitchFamily="18" charset="0"/>
              </a:rPr>
              <a:t>Специальные </a:t>
            </a:r>
            <a:r>
              <a:rPr lang="ru-RU" sz="1600" dirty="0">
                <a:cs typeface="Times New Roman" pitchFamily="18" charset="0"/>
              </a:rPr>
              <a:t>радиотехнические </a:t>
            </a:r>
            <a:r>
              <a:rPr lang="ru-RU" sz="1600" dirty="0" smtClean="0">
                <a:cs typeface="Times New Roman" pitchFamily="18" charset="0"/>
              </a:rPr>
              <a:t>системы .    Применение </a:t>
            </a:r>
            <a:r>
              <a:rPr lang="ru-RU" sz="1600" dirty="0">
                <a:cs typeface="Times New Roman" pitchFamily="18" charset="0"/>
              </a:rPr>
              <a:t>и эксплуатация средств и систем  специального </a:t>
            </a:r>
            <a:r>
              <a:rPr lang="ru-RU" sz="1600" dirty="0" smtClean="0">
                <a:cs typeface="Times New Roman" pitchFamily="18" charset="0"/>
              </a:rPr>
              <a:t>мониторинга.</a:t>
            </a:r>
          </a:p>
          <a:p>
            <a:r>
              <a:rPr lang="ru-RU" sz="1600" dirty="0">
                <a:cs typeface="Times New Roman" pitchFamily="18" charset="0"/>
              </a:rPr>
              <a:t> </a:t>
            </a:r>
          </a:p>
          <a:p>
            <a:r>
              <a:rPr lang="ru-RU" sz="1600" b="1" dirty="0">
                <a:cs typeface="Times New Roman" pitchFamily="18" charset="0"/>
              </a:rPr>
              <a:t>11.05.04 </a:t>
            </a:r>
            <a:r>
              <a:rPr lang="ru-RU" sz="1600" b="1" dirty="0" smtClean="0">
                <a:cs typeface="Times New Roman" pitchFamily="18" charset="0"/>
              </a:rPr>
              <a:t>   </a:t>
            </a:r>
            <a:r>
              <a:rPr lang="ru-RU" sz="1600" dirty="0" err="1" smtClean="0">
                <a:cs typeface="Times New Roman" pitchFamily="18" charset="0"/>
              </a:rPr>
              <a:t>Инфокоммуникационные</a:t>
            </a:r>
            <a:r>
              <a:rPr lang="ru-RU" sz="1600" dirty="0" smtClean="0">
                <a:cs typeface="Times New Roman" pitchFamily="18" charset="0"/>
              </a:rPr>
              <a:t> технологии </a:t>
            </a:r>
            <a:r>
              <a:rPr lang="ru-RU" sz="1600" dirty="0">
                <a:cs typeface="Times New Roman" pitchFamily="18" charset="0"/>
              </a:rPr>
              <a:t>и системы специальной  </a:t>
            </a:r>
            <a:r>
              <a:rPr lang="ru-RU" sz="1600" dirty="0" smtClean="0">
                <a:cs typeface="Times New Roman" pitchFamily="18" charset="0"/>
              </a:rPr>
              <a:t>связи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11560" y="5577181"/>
            <a:ext cx="813690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11.06.00  Рабочая группа по аспирантуре  УГСН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11.00.00 «Электроника, радиотехника и системы связи»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11560" y="1947461"/>
            <a:ext cx="4032448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Научно-методические советы по </a:t>
            </a:r>
            <a:endParaRPr lang="ru-RU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направлениям подготовки: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lang="ru-RU" sz="1600" dirty="0" smtClean="0"/>
          </a:p>
          <a:p>
            <a:r>
              <a:rPr lang="ru-RU" sz="1600" b="1" dirty="0" smtClean="0"/>
              <a:t>11.03.01 </a:t>
            </a:r>
            <a:r>
              <a:rPr lang="ru-RU" sz="1600" dirty="0" smtClean="0"/>
              <a:t>  Радиотехника</a:t>
            </a:r>
            <a:br>
              <a:rPr lang="ru-RU" sz="1600" dirty="0" smtClean="0"/>
            </a:br>
            <a:r>
              <a:rPr lang="ru-RU" sz="1600" b="1" dirty="0" smtClean="0"/>
              <a:t>11.04.01</a:t>
            </a:r>
            <a:r>
              <a:rPr lang="ru-RU" sz="1600" dirty="0" smtClean="0"/>
              <a:t>	</a:t>
            </a:r>
          </a:p>
          <a:p>
            <a:endParaRPr lang="ru-RU" sz="1600" dirty="0" smtClean="0"/>
          </a:p>
          <a:p>
            <a:r>
              <a:rPr lang="ru-RU" sz="1600" b="1" dirty="0" smtClean="0"/>
              <a:t>11.03.02 </a:t>
            </a:r>
            <a:r>
              <a:rPr lang="ru-RU" sz="1600" dirty="0" smtClean="0"/>
              <a:t>   </a:t>
            </a:r>
            <a:r>
              <a:rPr lang="ru-RU" sz="1600" dirty="0" err="1" smtClean="0"/>
              <a:t>Инфокоммуникационные</a:t>
            </a:r>
            <a:r>
              <a:rPr lang="ru-RU" sz="1600" dirty="0" smtClean="0"/>
              <a:t>   </a:t>
            </a:r>
            <a:r>
              <a:rPr lang="ru-RU" sz="1600" b="1" dirty="0" smtClean="0"/>
              <a:t>11.04.02</a:t>
            </a:r>
            <a:r>
              <a:rPr lang="ru-RU" sz="1600" dirty="0" smtClean="0"/>
              <a:t>	технологии и системы связи</a:t>
            </a:r>
          </a:p>
          <a:p>
            <a:endParaRPr lang="ru-RU" sz="1600" dirty="0" smtClean="0"/>
          </a:p>
          <a:p>
            <a:r>
              <a:rPr lang="ru-RU" sz="1600" b="1" dirty="0" smtClean="0"/>
              <a:t>11.03.03 </a:t>
            </a:r>
            <a:r>
              <a:rPr lang="ru-RU" sz="1600" dirty="0" smtClean="0"/>
              <a:t>   Конструирование и технология </a:t>
            </a:r>
          </a:p>
          <a:p>
            <a:r>
              <a:rPr lang="ru-RU" sz="1600" b="1" dirty="0" smtClean="0"/>
              <a:t>11.04.03 </a:t>
            </a:r>
            <a:r>
              <a:rPr lang="ru-RU" sz="1600" dirty="0" smtClean="0"/>
              <a:t>   электронных  средств</a:t>
            </a:r>
          </a:p>
          <a:p>
            <a:endParaRPr lang="ru-RU" sz="1600" dirty="0" smtClean="0"/>
          </a:p>
          <a:p>
            <a:r>
              <a:rPr lang="ru-RU" sz="1600" b="1" dirty="0" smtClean="0"/>
              <a:t>11.03.04 </a:t>
            </a:r>
            <a:r>
              <a:rPr lang="ru-RU" sz="1600" dirty="0" smtClean="0"/>
              <a:t>    Электроника и </a:t>
            </a:r>
            <a:r>
              <a:rPr lang="ru-RU" sz="1600" dirty="0" err="1" smtClean="0"/>
              <a:t>наноэлектроника</a:t>
            </a:r>
            <a:endParaRPr lang="ru-RU" sz="1600" dirty="0" smtClean="0"/>
          </a:p>
          <a:p>
            <a:r>
              <a:rPr lang="ru-RU" sz="1600" b="1" dirty="0" smtClean="0"/>
              <a:t>11.04.04</a:t>
            </a:r>
          </a:p>
        </p:txBody>
      </p:sp>
    </p:spTree>
    <p:extLst>
      <p:ext uri="{BB962C8B-B14F-4D97-AF65-F5344CB8AC3E}">
        <p14:creationId xmlns:p14="http://schemas.microsoft.com/office/powerpoint/2010/main" val="204344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0857" y="385529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Актуализация ФГОС 3++</a:t>
            </a:r>
            <a:endParaRPr lang="ru-RU" sz="2400" b="1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923593" y="1233047"/>
            <a:ext cx="7608847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В 2019 году СПК проводили постоянную модернизацию ПС и введение новых ПС, что требовало актуализации ПООП.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baseline="0" dirty="0" smtClean="0"/>
              <a:t>В</a:t>
            </a:r>
            <a:r>
              <a:rPr lang="ru-RU" sz="3200" b="1" dirty="0" smtClean="0"/>
              <a:t> настоящее время на сайте ФУМО  и КС представлены версии ПООП, учитывающие последние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/>
              <a:t>изменения в ПС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880" y="316970"/>
            <a:ext cx="8229600" cy="5040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Согласование ФГОС 3++ с СПК</a:t>
            </a:r>
            <a:r>
              <a:rPr lang="en-US" sz="2400" b="1" dirty="0" smtClean="0"/>
              <a:t> </a:t>
            </a:r>
            <a:r>
              <a:rPr lang="ru-RU" sz="2400" b="1" dirty="0" smtClean="0"/>
              <a:t>и ведущими работодателями</a:t>
            </a:r>
            <a:endParaRPr lang="ru-RU" sz="24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49795"/>
              </p:ext>
            </p:extLst>
          </p:nvPr>
        </p:nvGraphicFramePr>
        <p:xfrm>
          <a:off x="683568" y="836713"/>
          <a:ext cx="8208912" cy="5480990"/>
        </p:xfrm>
        <a:graphic>
          <a:graphicData uri="http://schemas.openxmlformats.org/drawingml/2006/table">
            <a:tbl>
              <a:tblPr firstRow="1" bandRow="1">
                <a:effectLst/>
                <a:tableStyleId>{FABFCF23-3B69-468F-B69F-88F6DE6A72F2}</a:tableStyleId>
              </a:tblPr>
              <a:tblGrid>
                <a:gridCol w="6085918"/>
                <a:gridCol w="2122994"/>
              </a:tblGrid>
              <a:tr h="8031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СПК  в области ракетной техники и комической деятельности                                      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11.03.01   11.04.01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11.03.03   11.04.03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11.03.04   11.04.04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171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 в отрасли судостроения и морской техники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11.03.01   </a:t>
                      </a:r>
                      <a:endParaRPr lang="en-US" sz="1600" b="1" dirty="0" smtClean="0"/>
                    </a:p>
                    <a:p>
                      <a:r>
                        <a:rPr lang="ru-RU" sz="1600" b="1" dirty="0" smtClean="0"/>
                        <a:t>11.03.02</a:t>
                      </a:r>
                      <a:endParaRPr lang="ru-RU" sz="1600" b="1" dirty="0"/>
                    </a:p>
                  </a:txBody>
                  <a:tcPr/>
                </a:tc>
              </a:tr>
              <a:tr h="565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в </a:t>
                      </a:r>
                      <a:r>
                        <a:rPr lang="ru-RU" sz="1600" b="1" dirty="0" err="1" smtClean="0"/>
                        <a:t>наноиндустрии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11.03.03   11.04.03</a:t>
                      </a:r>
                    </a:p>
                    <a:p>
                      <a:r>
                        <a:rPr lang="ru-RU" sz="1600" b="1" dirty="0" smtClean="0"/>
                        <a:t>11.03.04   11.04.04</a:t>
                      </a:r>
                      <a:endParaRPr lang="ru-RU" sz="1600" b="1" dirty="0"/>
                    </a:p>
                  </a:txBody>
                  <a:tcPr/>
                </a:tc>
              </a:tr>
              <a:tr h="327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в области информационных технологий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11.03.02   11.04.02</a:t>
                      </a:r>
                      <a:endParaRPr lang="ru-RU" sz="1600" b="1" dirty="0"/>
                    </a:p>
                  </a:txBody>
                  <a:tcPr/>
                </a:tc>
              </a:tr>
              <a:tr h="327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prstClr val="black"/>
                          </a:solidFill>
                        </a:rPr>
                        <a:t>Санкт-Петербургская Ассоциация предприятий радиоэлектроники, приборостроения, средств связи и </a:t>
                      </a:r>
                      <a:r>
                        <a:rPr lang="ru-RU" sz="1600" b="1" dirty="0" err="1" smtClean="0">
                          <a:solidFill>
                            <a:prstClr val="black"/>
                          </a:solidFill>
                        </a:rPr>
                        <a:t>инфокоммуникаций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11.03.01   11.04.01</a:t>
                      </a:r>
                    </a:p>
                    <a:p>
                      <a:r>
                        <a:rPr lang="ru-RU" sz="1600" b="1" dirty="0" smtClean="0"/>
                        <a:t>11.03.03   11.04.03</a:t>
                      </a:r>
                    </a:p>
                    <a:p>
                      <a:r>
                        <a:rPr lang="ru-RU" sz="1600" b="1" dirty="0" smtClean="0"/>
                        <a:t>11.03.04   11.04.04</a:t>
                      </a:r>
                      <a:endParaRPr lang="ru-RU" sz="1600" b="1" dirty="0"/>
                    </a:p>
                  </a:txBody>
                  <a:tcPr>
                    <a:noFill/>
                  </a:tcPr>
                </a:tc>
              </a:tr>
              <a:tr h="90139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Ассоциация организаций, осуществляющих деятельность по подтверждению соответствия и стандартизации в области связи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11.03.02   11.04.02</a:t>
                      </a:r>
                      <a:endParaRPr lang="ru-RU" sz="1600" b="1" dirty="0"/>
                    </a:p>
                  </a:txBody>
                  <a:tcPr>
                    <a:noFill/>
                  </a:tcPr>
                </a:tc>
              </a:tr>
              <a:tr h="513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Заключения работодателей: «Концерн ВКО «Алмаз-Антей». «Концерн </a:t>
                      </a:r>
                      <a:r>
                        <a:rPr lang="ru-RU" sz="1600" b="1" dirty="0" err="1" smtClean="0"/>
                        <a:t>радиостроения</a:t>
                      </a:r>
                      <a:r>
                        <a:rPr lang="ru-RU" sz="1600" b="1" dirty="0" smtClean="0"/>
                        <a:t> «Вега», «Концерн «Созвездие»                             </a:t>
                      </a:r>
                    </a:p>
                    <a:p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11.05.01</a:t>
                      </a:r>
                      <a:endParaRPr lang="ru-RU" sz="1600" b="1" dirty="0"/>
                    </a:p>
                  </a:txBody>
                  <a:tcPr>
                    <a:noFill/>
                  </a:tcPr>
                </a:tc>
              </a:tr>
              <a:tr h="56519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Главное управление кадров Министерства обороны Российской Федерации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11.05.02   11.05.03</a:t>
                      </a:r>
                    </a:p>
                    <a:p>
                      <a:r>
                        <a:rPr lang="ru-RU" sz="1600" b="1" dirty="0" smtClean="0"/>
                        <a:t>11.05.04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880" y="316970"/>
            <a:ext cx="8229600" cy="5040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Согласование ПООП с СПК</a:t>
            </a:r>
            <a:endParaRPr lang="ru-RU" sz="24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983154"/>
              </p:ext>
            </p:extLst>
          </p:nvPr>
        </p:nvGraphicFramePr>
        <p:xfrm>
          <a:off x="683568" y="836713"/>
          <a:ext cx="8064896" cy="4856516"/>
        </p:xfrm>
        <a:graphic>
          <a:graphicData uri="http://schemas.openxmlformats.org/drawingml/2006/table">
            <a:tbl>
              <a:tblPr firstRow="1" bandRow="1">
                <a:effectLst/>
                <a:tableStyleId>{FABFCF23-3B69-468F-B69F-88F6DE6A72F2}</a:tableStyleId>
              </a:tblPr>
              <a:tblGrid>
                <a:gridCol w="5979148"/>
                <a:gridCol w="2085748"/>
              </a:tblGrid>
              <a:tr h="816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СПК  в области ракетной техники и комической деятельности                                      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11.03.01   11.04.01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11.04.03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11.03.04   11.04.04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32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 в отрасли судостроения и морской техники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11.03.01</a:t>
                      </a:r>
                      <a:endParaRPr lang="ru-RU" sz="16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4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в </a:t>
                      </a:r>
                      <a:r>
                        <a:rPr lang="ru-RU" sz="1600" b="1" dirty="0" err="1" smtClean="0"/>
                        <a:t>наноиндустрии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11.03.03   11.04.03</a:t>
                      </a:r>
                    </a:p>
                    <a:p>
                      <a:r>
                        <a:rPr lang="ru-RU" sz="1600" b="1" dirty="0" smtClean="0"/>
                        <a:t>11.03.04   11.04.04</a:t>
                      </a:r>
                      <a:endParaRPr lang="ru-RU" sz="1600" b="1" dirty="0"/>
                    </a:p>
                  </a:txBody>
                  <a:tcPr/>
                </a:tc>
              </a:tr>
              <a:tr h="332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в области информационных технологий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11.03.02   11.04.02</a:t>
                      </a:r>
                      <a:endParaRPr lang="ru-RU" sz="16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58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в</a:t>
                      </a:r>
                      <a:r>
                        <a:rPr lang="ru-RU" sz="1600" b="1" baseline="0" dirty="0" smtClean="0"/>
                        <a:t> машиностроении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11.03.01   11.04.01</a:t>
                      </a:r>
                      <a:endParaRPr lang="ru-RU" sz="1600" dirty="0" smtClean="0">
                        <a:effectLst/>
                      </a:endParaRPr>
                    </a:p>
                    <a:p>
                      <a:pPr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11.03.02   11.04.02</a:t>
                      </a:r>
                      <a:endParaRPr lang="ru-RU" sz="1600" dirty="0" smtClean="0">
                        <a:effectLst/>
                      </a:endParaRPr>
                    </a:p>
                    <a:p>
                      <a:pPr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11.03.03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11.04.03</a:t>
                      </a:r>
                    </a:p>
                    <a:p>
                      <a:pPr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11.05.01   11.05.02</a:t>
                      </a:r>
                    </a:p>
                  </a:txBody>
                  <a:tcPr>
                    <a:noFill/>
                  </a:tcPr>
                </a:tc>
              </a:tr>
              <a:tr h="89411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СПК в области телекоммуникаций, почтовой</a:t>
                      </a:r>
                      <a:r>
                        <a:rPr lang="ru-RU" sz="1600" b="1" baseline="0" dirty="0" smtClean="0"/>
                        <a:t> связи и радиотехники</a:t>
                      </a:r>
                      <a:endParaRPr lang="ru-RU" sz="16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11.03.02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11.04.02</a:t>
                      </a:r>
                      <a:endParaRPr lang="ru-RU" sz="1600" dirty="0" smtClean="0">
                        <a:effectLst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63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Главное управление кадров Министерства обороны Российской Федерации</a:t>
                      </a:r>
                    </a:p>
                    <a:p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11.05.03</a:t>
                      </a:r>
                    </a:p>
                    <a:p>
                      <a:r>
                        <a:rPr lang="ru-RU" sz="1600" b="1" dirty="0" smtClean="0"/>
                        <a:t>11.05.04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54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Дальнейшее развитие </a:t>
            </a:r>
            <a:r>
              <a:rPr lang="ru-RU" sz="2400" b="1" dirty="0" smtClean="0"/>
              <a:t>системы </a:t>
            </a:r>
            <a:r>
              <a:rPr lang="ru-RU" sz="2400" b="1" dirty="0" smtClean="0"/>
              <a:t>ПС - </a:t>
            </a:r>
            <a:r>
              <a:rPr lang="ru-RU" sz="2400" b="1" dirty="0" smtClean="0"/>
              <a:t>ПООП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17638"/>
            <a:ext cx="7859216" cy="410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/>
              <a:t>Со  стороны ФУМО и НМС:</a:t>
            </a:r>
            <a:r>
              <a:rPr lang="ru-RU" sz="1800" dirty="0"/>
              <a:t>  </a:t>
            </a: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>
              <a:buFontTx/>
              <a:buChar char="-"/>
            </a:pPr>
            <a:r>
              <a:rPr lang="ru-RU" sz="1800" dirty="0" smtClean="0"/>
              <a:t>Описание более четкой связи ОТФ  (ПС) – </a:t>
            </a:r>
            <a:r>
              <a:rPr lang="ru-RU" sz="1800" dirty="0"/>
              <a:t>ПК </a:t>
            </a:r>
            <a:r>
              <a:rPr lang="ru-RU" sz="1800" dirty="0" smtClean="0"/>
              <a:t>(ПООП) – через модернизацию ПООП и участие ФУМО в </a:t>
            </a:r>
            <a:r>
              <a:rPr lang="ru-RU" sz="1800" dirty="0" smtClean="0"/>
              <a:t>модернизации ПС.</a:t>
            </a:r>
            <a:endParaRPr lang="ru-RU" sz="1800" dirty="0" smtClean="0"/>
          </a:p>
          <a:p>
            <a:pPr>
              <a:buFontTx/>
              <a:buChar char="-"/>
            </a:pPr>
            <a:r>
              <a:rPr lang="ru-RU" sz="1800" dirty="0" smtClean="0"/>
              <a:t>Разработка Комплексов Оценочных Средств </a:t>
            </a:r>
            <a:r>
              <a:rPr lang="ru-RU" sz="1800" dirty="0"/>
              <a:t>по </a:t>
            </a:r>
            <a:r>
              <a:rPr lang="ru-RU" sz="1800" dirty="0" smtClean="0"/>
              <a:t>квалификации для ПС, </a:t>
            </a:r>
            <a:r>
              <a:rPr lang="ru-RU" sz="1800" dirty="0"/>
              <a:t>соответствующей ПК </a:t>
            </a:r>
            <a:r>
              <a:rPr lang="ru-RU" sz="1800" dirty="0" smtClean="0"/>
              <a:t>ПООП.</a:t>
            </a:r>
            <a:endParaRPr lang="ru-RU" sz="1800" dirty="0" smtClean="0"/>
          </a:p>
          <a:p>
            <a:pPr>
              <a:buFontTx/>
              <a:buChar char="-"/>
            </a:pPr>
            <a:r>
              <a:rPr lang="ru-RU" sz="1800" dirty="0" smtClean="0"/>
              <a:t>Совместная организация </a:t>
            </a:r>
            <a:r>
              <a:rPr lang="ru-RU" sz="1800" dirty="0" smtClean="0"/>
              <a:t>ЦОК, привлечение студентов </a:t>
            </a:r>
            <a:r>
              <a:rPr lang="ru-RU" sz="1800" dirty="0" smtClean="0"/>
              <a:t>на завершающем этапе </a:t>
            </a:r>
            <a:r>
              <a:rPr lang="ru-RU" sz="1800" dirty="0" smtClean="0"/>
              <a:t>обучения для сдачи квалификационных экзаменов.</a:t>
            </a: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ru-RU" sz="18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84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05.12.19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dirty="0" smtClean="0"/>
              <a:t> </a:t>
            </a:r>
            <a:r>
              <a:rPr lang="en-US" sz="2400" b="1" dirty="0" smtClean="0"/>
              <a:t>V</a:t>
            </a:r>
            <a:r>
              <a:rPr lang="ru-RU" sz="2400" b="1" dirty="0" smtClean="0"/>
              <a:t> форум Национальной ассоциации развития квалификаций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3"/>
            <a:ext cx="7859216" cy="42484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ru-RU" sz="1800" dirty="0" smtClean="0">
                <a:latin typeface="+mj-lt"/>
                <a:cs typeface="Times New Roman" panose="02020603050405020304" pitchFamily="18" charset="0"/>
              </a:rPr>
              <a:t>Работа по сближению трудовых функций ПС и </a:t>
            </a:r>
            <a:r>
              <a:rPr lang="ru-RU" sz="1800" dirty="0" err="1" smtClean="0">
                <a:latin typeface="+mj-lt"/>
                <a:cs typeface="Times New Roman" panose="02020603050405020304" pitchFamily="18" charset="0"/>
              </a:rPr>
              <a:t>ЗУВов</a:t>
            </a:r>
            <a:r>
              <a:rPr lang="ru-RU" sz="1800" dirty="0" smtClean="0">
                <a:latin typeface="+mj-lt"/>
                <a:cs typeface="Times New Roman" panose="02020603050405020304" pitchFamily="18" charset="0"/>
              </a:rPr>
              <a:t> ПООП будет продолжена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ru-RU" sz="1800" dirty="0" smtClean="0">
                <a:latin typeface="+mj-lt"/>
                <a:cs typeface="Times New Roman" panose="02020603050405020304" pitchFamily="18" charset="0"/>
              </a:rPr>
              <a:t>Возможно дальнейшее усиление роли ПООП в формировании «портрета» выпускника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ru-RU" sz="1800" dirty="0" smtClean="0">
                <a:latin typeface="+mj-lt"/>
                <a:cs typeface="Times New Roman" panose="02020603050405020304" pitchFamily="18" charset="0"/>
              </a:rPr>
              <a:t>Возможно более широкое внедрение проведения оценки квалификации по ПС одновременно с ГИА</a:t>
            </a:r>
            <a:endParaRPr lang="en-US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ru-RU" sz="1800" dirty="0" smtClean="0">
                <a:latin typeface="+mj-lt"/>
                <a:cs typeface="Times New Roman" panose="02020603050405020304" pitchFamily="18" charset="0"/>
              </a:rPr>
              <a:t>Планируется все более широкое использование независимой общественной аккредитации вместе/вместо с государственной</a:t>
            </a:r>
            <a:endParaRPr lang="ru-RU" sz="18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15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836712"/>
            <a:ext cx="7776864" cy="529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40000"/>
              </a:lnSpc>
              <a:spcAft>
                <a:spcPts val="0"/>
              </a:spcAft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Решением Федерального учебно-методического объединения в системе высшего образования по УГСН 11.00.00 «Электроника, радиотехника и системы связи» от 07.11.2018 г. 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№1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проекты ПООП одобрены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40000"/>
              </a:lnSpc>
              <a:spcAft>
                <a:spcPts val="0"/>
              </a:spcAft>
            </a:pP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cs typeface="Times New Roman" panose="02020603050405020304" pitchFamily="18" charset="0"/>
              </a:rPr>
              <a:t>На сайте Координационного совета по области образования «Инженерное дело, технологии и технические науки» по адресу: </a:t>
            </a:r>
            <a:r>
              <a:rPr lang="ru-RU" dirty="0">
                <a:cs typeface="Times New Roman" panose="02020603050405020304" pitchFamily="18" charset="0"/>
                <a:hlinkClick r:id="rId2"/>
              </a:rPr>
              <a:t>https://ksid.spbstu.ru</a:t>
            </a:r>
            <a:r>
              <a:rPr lang="ru-RU" dirty="0">
                <a:cs typeface="Times New Roman" panose="02020603050405020304" pitchFamily="18" charset="0"/>
              </a:rPr>
              <a:t> размещена информация о разработке проектов ПООП.</a:t>
            </a:r>
          </a:p>
          <a:p>
            <a:pPr algn="just">
              <a:lnSpc>
                <a:spcPct val="150000"/>
              </a:lnSpc>
            </a:pPr>
            <a:endParaRPr lang="ru-RU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cs typeface="Times New Roman" panose="02020603050405020304" pitchFamily="18" charset="0"/>
              </a:rPr>
              <a:t>На сайте ФУМО </a:t>
            </a:r>
            <a:r>
              <a:rPr lang="ru-RU" u="sng" dirty="0">
                <a:solidFill>
                  <a:srgbClr val="0563C1"/>
                </a:solidFill>
                <a:cs typeface="Times New Roman" panose="02020603050405020304" pitchFamily="18" charset="0"/>
                <a:hlinkClick r:id="rId3"/>
              </a:rPr>
              <a:t>https://umo.eltech.ru/umo/proekty-poop</a:t>
            </a:r>
            <a:r>
              <a:rPr lang="ru-RU" dirty="0">
                <a:cs typeface="Times New Roman" panose="02020603050405020304" pitchFamily="18" charset="0"/>
              </a:rPr>
              <a:t> размещены проекты ПООП.</a:t>
            </a:r>
          </a:p>
          <a:p>
            <a:pPr lvl="0" algn="just">
              <a:lnSpc>
                <a:spcPct val="140000"/>
              </a:lnSpc>
              <a:spcAft>
                <a:spcPts val="0"/>
              </a:spcAft>
            </a:pP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40000"/>
              </a:lnSpc>
              <a:spcAft>
                <a:spcPts val="0"/>
              </a:spcAft>
            </a:pP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40000"/>
              </a:lnSpc>
              <a:spcAft>
                <a:spcPts val="0"/>
              </a:spcAft>
            </a:pP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6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/>
          </a:p>
          <a:p>
            <a:pPr marL="0" indent="0" algn="ctr">
              <a:buNone/>
            </a:pPr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1874631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396</Words>
  <Application>Microsoft Office PowerPoint</Application>
  <PresentationFormat>Экран (4:3)</PresentationFormat>
  <Paragraphs>100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Федеральное учебно-методическое объединение в системе высшего  образования по укрупненной группе специальностей и направлений подготовки  11.00.00 «Электроника, радиотехника и системы связи»   О ДЕЯТЕЛЬНОСТИ ФЕДЕРАЛЬНОГО УМО  ЗА 2019 год </vt:lpstr>
      <vt:lpstr>Структура Федерального Учебно-методического объединения  в системе высшего образования по укрупненной группе специальностей и направлений подготовки  11.00.00 «Электроника, радиотехника и системы связи»</vt:lpstr>
      <vt:lpstr>Актуализация ФГОС 3++</vt:lpstr>
      <vt:lpstr>Согласование ФГОС 3++ с СПК и ведущими работодателями</vt:lpstr>
      <vt:lpstr>Согласование ПООП с СПК</vt:lpstr>
      <vt:lpstr>Дальнейшее развитие системы ПС - ПООП</vt:lpstr>
      <vt:lpstr>05.12.19   V форум Национальной ассоциации развития квалификаций</vt:lpstr>
      <vt:lpstr>Презентация PowerPoint</vt:lpstr>
      <vt:lpstr>Презентация PowerPoint</vt:lpstr>
    </vt:vector>
  </TitlesOfParts>
  <Company>ETU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nmshulepova</dc:creator>
  <cp:lastModifiedBy>Шулепова Надежда Михайловна</cp:lastModifiedBy>
  <cp:revision>120</cp:revision>
  <cp:lastPrinted>2019-04-03T08:33:17Z</cp:lastPrinted>
  <dcterms:created xsi:type="dcterms:W3CDTF">2016-12-08T08:13:37Z</dcterms:created>
  <dcterms:modified xsi:type="dcterms:W3CDTF">2019-12-09T12:47:40Z</dcterms:modified>
</cp:coreProperties>
</file>