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F65"/>
    <a:srgbClr val="29587A"/>
    <a:srgbClr val="153259"/>
    <a:srgbClr val="3A6786"/>
    <a:srgbClr val="6ACBDD"/>
    <a:srgbClr val="68C1D5"/>
    <a:srgbClr val="133057"/>
    <a:srgbClr val="163359"/>
    <a:srgbClr val="132F56"/>
    <a:srgbClr val="112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08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8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5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468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701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967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58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50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7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1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1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98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83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26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8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1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2F08-E2C6-41C9-BE3C-92B7174FA8CE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40BE-6B3D-488A-A8EC-2650BD564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570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773" y="5445034"/>
            <a:ext cx="1637546" cy="317433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264981" y="5253984"/>
            <a:ext cx="9905999" cy="141629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Волков Александр Георгиевич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75668" y="0"/>
            <a:ext cx="7016332" cy="1754798"/>
          </a:xfrm>
          <a:prstGeom prst="rect">
            <a:avLst/>
          </a:prstGeom>
          <a:solidFill>
            <a:srgbClr val="46A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4522" y="2564296"/>
            <a:ext cx="10152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 ВЗАИМОДЕЙСТВИИ ВЫСШЕГО </a:t>
            </a:r>
            <a:r>
              <a:rPr lang="ru-RU" sz="3600" b="1" smtClean="0"/>
              <a:t>ОБРАЗОВАНИЯ </a:t>
            </a:r>
          </a:p>
          <a:p>
            <a:r>
              <a:rPr lang="ru-RU" sz="3600" b="1" smtClean="0"/>
              <a:t>С </a:t>
            </a:r>
            <a:r>
              <a:rPr lang="ru-RU" sz="3600" b="1" dirty="0" smtClean="0"/>
              <a:t>РЫНКОМ ТРУДА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57863" y="328612"/>
            <a:ext cx="5881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СОВМЕСТНОЕ ЗАСЕДАНИЕ ФУМО ПО УГСН 11.00.00, 12.00.00 и 16.00.00</a:t>
            </a:r>
          </a:p>
          <a:p>
            <a:endParaRPr lang="ru-RU" dirty="0" smtClean="0"/>
          </a:p>
          <a:p>
            <a:r>
              <a:rPr lang="ru-RU" dirty="0" smtClean="0"/>
              <a:t>Санкт-Петербург, 08.12.2023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863" y="6039621"/>
            <a:ext cx="1667803" cy="48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426" y="62867"/>
            <a:ext cx="951239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B2852"/>
                </a:solidFill>
              </a:rPr>
              <a:t>СИСТЕМА КАДРОВОГО ОБЕСПЕЧЕНИЯ </a:t>
            </a:r>
          </a:p>
          <a:p>
            <a:pPr algn="ctr"/>
            <a:r>
              <a:rPr lang="ru-RU" sz="2400" b="1" dirty="0" smtClean="0">
                <a:solidFill>
                  <a:srgbClr val="0B2852"/>
                </a:solidFill>
              </a:rPr>
              <a:t>ВЫСОКОТЕХНОЛОГИЧНЫХ ОТРАСЛЕЙ</a:t>
            </a:r>
          </a:p>
          <a:p>
            <a:endParaRPr lang="ru-RU" sz="2000" b="1" dirty="0">
              <a:solidFill>
                <a:srgbClr val="0B2852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89" y="6393474"/>
            <a:ext cx="1798476" cy="341406"/>
          </a:xfrm>
          <a:prstGeom prst="rect">
            <a:avLst/>
          </a:prstGeom>
        </p:spPr>
      </p:pic>
      <p:sp>
        <p:nvSpPr>
          <p:cNvPr id="25" name="Стрелка вверх 24"/>
          <p:cNvSpPr/>
          <p:nvPr/>
        </p:nvSpPr>
        <p:spPr>
          <a:xfrm>
            <a:off x="3395817" y="4959189"/>
            <a:ext cx="3993476" cy="1089954"/>
          </a:xfrm>
          <a:prstGeom prst="upArrow">
            <a:avLst>
              <a:gd name="adj1" fmla="val 47432"/>
              <a:gd name="adj2" fmla="val 100000"/>
            </a:avLst>
          </a:prstGeom>
          <a:solidFill>
            <a:srgbClr val="68C1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ЦЕЛИ ОТРАСЛИ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3395817" y="1241263"/>
            <a:ext cx="3993476" cy="985394"/>
          </a:xfrm>
          <a:prstGeom prst="downArrow">
            <a:avLst>
              <a:gd name="adj1" fmla="val 55136"/>
              <a:gd name="adj2" fmla="val 100000"/>
            </a:avLst>
          </a:prstGeom>
          <a:solidFill>
            <a:srgbClr val="68C1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ВНЕШНИЕ УСЛОВИЯ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696713" y="1786351"/>
            <a:ext cx="2328214" cy="658082"/>
          </a:xfrm>
          <a:prstGeom prst="rect">
            <a:avLst/>
          </a:prstGeom>
          <a:solidFill>
            <a:schemeClr val="tx1"/>
          </a:solidFill>
          <a:ln>
            <a:solidFill>
              <a:srgbClr val="132F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12D55"/>
                </a:solidFill>
              </a:rPr>
              <a:t>ОТРАСЛЕВОЕ ПРОФЕССИОНАЛЬНОЕ СООБЩЕСТВО (СПК)</a:t>
            </a:r>
            <a:endParaRPr lang="ru-RU" sz="1200" dirty="0">
              <a:solidFill>
                <a:srgbClr val="112D55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665861" y="1786351"/>
            <a:ext cx="2422537" cy="658082"/>
          </a:xfrm>
          <a:prstGeom prst="rect">
            <a:avLst/>
          </a:prstGeom>
          <a:solidFill>
            <a:schemeClr val="tx1"/>
          </a:solidFill>
          <a:ln>
            <a:solidFill>
              <a:srgbClr val="1633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12D55"/>
                </a:solidFill>
              </a:rPr>
              <a:t>ОТРАСЛЕВОЙ ОРГАН УПРАВЛЕНИЯ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696713" y="2805328"/>
            <a:ext cx="5391685" cy="511457"/>
          </a:xfrm>
          <a:prstGeom prst="roundRect">
            <a:avLst/>
          </a:prstGeom>
          <a:solidFill>
            <a:srgbClr val="68C1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ЗАПРОС НА КАДРОВОЕ </a:t>
            </a:r>
            <a:r>
              <a:rPr lang="ru-RU" dirty="0" smtClean="0">
                <a:solidFill>
                  <a:schemeClr val="tx1"/>
                </a:solidFill>
              </a:rPr>
              <a:t>ОБЕСПЕЧЕНИЕ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45522" y="3605946"/>
            <a:ext cx="2494066" cy="674340"/>
          </a:xfrm>
          <a:prstGeom prst="rect">
            <a:avLst/>
          </a:prstGeom>
          <a:solidFill>
            <a:schemeClr val="tx1"/>
          </a:solidFill>
          <a:ln>
            <a:solidFill>
              <a:srgbClr val="1330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12D55"/>
                </a:solidFill>
              </a:rPr>
              <a:t>ОБРАЗОВАТЕЛЬНЫЕ ОРГАНИЗАЦИИ</a:t>
            </a:r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8383325" y="1843236"/>
            <a:ext cx="339334" cy="1787084"/>
          </a:xfrm>
          <a:prstGeom prst="rightBrace">
            <a:avLst>
              <a:gd name="adj1" fmla="val 46109"/>
              <a:gd name="adj2" fmla="val 49522"/>
            </a:avLst>
          </a:prstGeom>
          <a:ln w="19050">
            <a:solidFill>
              <a:srgbClr val="1532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233638" y="2073365"/>
            <a:ext cx="1897166" cy="1191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Отраслевая рамка квалификаций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авая фигурная скобка 35"/>
          <p:cNvSpPr/>
          <p:nvPr/>
        </p:nvSpPr>
        <p:spPr>
          <a:xfrm>
            <a:off x="8383325" y="3733249"/>
            <a:ext cx="241636" cy="609149"/>
          </a:xfrm>
          <a:prstGeom prst="rightBrace">
            <a:avLst>
              <a:gd name="adj1" fmla="val 47236"/>
              <a:gd name="adj2" fmla="val 50000"/>
            </a:avLst>
          </a:prstGeom>
          <a:ln w="19050">
            <a:solidFill>
              <a:srgbClr val="1532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9233638" y="3671124"/>
            <a:ext cx="1897166" cy="552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Подготовка кадров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233638" y="4683166"/>
            <a:ext cx="1897166" cy="552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Актуализация компетенций</a:t>
            </a:r>
          </a:p>
        </p:txBody>
      </p:sp>
      <p:sp>
        <p:nvSpPr>
          <p:cNvPr id="40" name="Стрелка вниз 39"/>
          <p:cNvSpPr/>
          <p:nvPr/>
        </p:nvSpPr>
        <p:spPr>
          <a:xfrm>
            <a:off x="3700748" y="2526260"/>
            <a:ext cx="320143" cy="235438"/>
          </a:xfrm>
          <a:prstGeom prst="downArrow">
            <a:avLst/>
          </a:prstGeom>
          <a:solidFill>
            <a:srgbClr val="3A6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6717057" y="2507161"/>
            <a:ext cx="320143" cy="235438"/>
          </a:xfrm>
          <a:prstGeom prst="downArrow">
            <a:avLst/>
          </a:prstGeom>
          <a:solidFill>
            <a:srgbClr val="3A6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5232483" y="3349253"/>
            <a:ext cx="320143" cy="224224"/>
          </a:xfrm>
          <a:prstGeom prst="downArrow">
            <a:avLst/>
          </a:prstGeom>
          <a:solidFill>
            <a:srgbClr val="3A6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5232482" y="4312755"/>
            <a:ext cx="320143" cy="224224"/>
          </a:xfrm>
          <a:prstGeom prst="downArrow">
            <a:avLst/>
          </a:prstGeom>
          <a:solidFill>
            <a:srgbClr val="3A6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145522" y="4622306"/>
            <a:ext cx="2494066" cy="674340"/>
          </a:xfrm>
          <a:prstGeom prst="rect">
            <a:avLst/>
          </a:prstGeom>
          <a:solidFill>
            <a:schemeClr val="tx1"/>
          </a:solidFill>
          <a:ln>
            <a:solidFill>
              <a:srgbClr val="1D3F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12D55"/>
                </a:solidFill>
              </a:rPr>
              <a:t>ОРГАНИЗАЦИИ И ПРЕДПРИЯТИЯ ОТРАСЛИ</a:t>
            </a:r>
          </a:p>
        </p:txBody>
      </p:sp>
      <p:sp>
        <p:nvSpPr>
          <p:cNvPr id="45" name="Правая фигурная скобка 44"/>
          <p:cNvSpPr/>
          <p:nvPr/>
        </p:nvSpPr>
        <p:spPr>
          <a:xfrm>
            <a:off x="8357740" y="4678988"/>
            <a:ext cx="241636" cy="609149"/>
          </a:xfrm>
          <a:prstGeom prst="rightBrace">
            <a:avLst>
              <a:gd name="adj1" fmla="val 47236"/>
              <a:gd name="adj2" fmla="val 50000"/>
            </a:avLst>
          </a:prstGeom>
          <a:ln w="19050">
            <a:solidFill>
              <a:srgbClr val="1532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1426227" y="2469310"/>
            <a:ext cx="478896" cy="584775"/>
          </a:xfrm>
          <a:prstGeom prst="rect">
            <a:avLst/>
          </a:prstGeom>
          <a:noFill/>
          <a:ln w="15875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 smtClean="0"/>
              <a:t>I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11426227" y="3645187"/>
            <a:ext cx="478896" cy="584775"/>
          </a:xfrm>
          <a:prstGeom prst="rect">
            <a:avLst/>
          </a:prstGeom>
          <a:noFill/>
          <a:ln w="15875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 smtClean="0"/>
              <a:t>I</a:t>
            </a:r>
            <a:r>
              <a:rPr lang="en-US" sz="3200" dirty="0"/>
              <a:t>I</a:t>
            </a:r>
            <a:endParaRPr lang="ru-RU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11426227" y="4678988"/>
            <a:ext cx="478896" cy="584775"/>
          </a:xfrm>
          <a:prstGeom prst="rect">
            <a:avLst/>
          </a:prstGeom>
          <a:noFill/>
          <a:ln w="15875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 smtClean="0"/>
              <a:t>III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745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8313" y="704378"/>
            <a:ext cx="10036551" cy="156966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r>
              <a:rPr lang="ru-RU" sz="2400" dirty="0">
                <a:solidFill>
                  <a:srgbClr val="1D3F65"/>
                </a:solidFill>
              </a:rPr>
              <a:t>Отсутствует механизм взаимодействия экспертного сообщества работодателей </a:t>
            </a:r>
            <a:r>
              <a:rPr lang="ru-RU" sz="2400" dirty="0" smtClean="0">
                <a:solidFill>
                  <a:srgbClr val="1D3F65"/>
                </a:solidFill>
              </a:rPr>
              <a:t>и </a:t>
            </a:r>
            <a:r>
              <a:rPr lang="ru-RU" sz="2400" dirty="0">
                <a:solidFill>
                  <a:srgbClr val="1D3F65"/>
                </a:solidFill>
              </a:rPr>
              <a:t>отраслевых органов управления </a:t>
            </a:r>
            <a:r>
              <a:rPr lang="ru-RU" sz="2400" dirty="0" smtClean="0">
                <a:solidFill>
                  <a:srgbClr val="1D3F65"/>
                </a:solidFill>
              </a:rPr>
              <a:t>по </a:t>
            </a:r>
            <a:r>
              <a:rPr lang="ru-RU" sz="2400" dirty="0">
                <a:solidFill>
                  <a:srgbClr val="1D3F65"/>
                </a:solidFill>
              </a:rPr>
              <a:t>определению и описанию </a:t>
            </a:r>
            <a:r>
              <a:rPr lang="ru-RU" sz="2400" dirty="0" smtClean="0">
                <a:solidFill>
                  <a:srgbClr val="1D3F65"/>
                </a:solidFill>
              </a:rPr>
              <a:t>квалификаций, </a:t>
            </a:r>
            <a:r>
              <a:rPr lang="ru-RU" sz="2400" dirty="0">
                <a:solidFill>
                  <a:srgbClr val="1D3F65"/>
                </a:solidFill>
              </a:rPr>
              <a:t>а также их востребованности в количественном и временном </a:t>
            </a:r>
            <a:r>
              <a:rPr lang="ru-RU" sz="2400" dirty="0" smtClean="0">
                <a:solidFill>
                  <a:srgbClr val="1D3F65"/>
                </a:solidFill>
              </a:rPr>
              <a:t>разрезах</a:t>
            </a:r>
            <a:r>
              <a:rPr lang="en-US" sz="2400" dirty="0">
                <a:solidFill>
                  <a:srgbClr val="1D3F65"/>
                </a:solidFill>
              </a:rPr>
              <a:t>.</a:t>
            </a:r>
            <a:endParaRPr lang="ru-RU" sz="2400" dirty="0">
              <a:solidFill>
                <a:srgbClr val="1D3F65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8312" y="2515491"/>
            <a:ext cx="10036551" cy="230832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r>
              <a:rPr lang="ru-RU" sz="2400" dirty="0" smtClean="0">
                <a:solidFill>
                  <a:srgbClr val="1D3F65"/>
                </a:solidFill>
              </a:rPr>
              <a:t>Образовательные программы </a:t>
            </a:r>
            <a:r>
              <a:rPr lang="ru-RU" sz="2400" dirty="0">
                <a:solidFill>
                  <a:srgbClr val="1D3F65"/>
                </a:solidFill>
              </a:rPr>
              <a:t>формируются </a:t>
            </a:r>
            <a:r>
              <a:rPr lang="ru-RU" sz="2400" dirty="0" smtClean="0">
                <a:solidFill>
                  <a:srgbClr val="1D3F65"/>
                </a:solidFill>
              </a:rPr>
              <a:t>образовательными организациями </a:t>
            </a:r>
            <a:r>
              <a:rPr lang="ru-RU" sz="2400" dirty="0">
                <a:solidFill>
                  <a:srgbClr val="1D3F65"/>
                </a:solidFill>
              </a:rPr>
              <a:t>самостоятельно с учетом ПС. </a:t>
            </a:r>
          </a:p>
          <a:p>
            <a:r>
              <a:rPr lang="ru-RU" sz="2400" dirty="0">
                <a:solidFill>
                  <a:srgbClr val="1D3F65"/>
                </a:solidFill>
              </a:rPr>
              <a:t>Отсутствуют нормативно закрепленные правила как формирования образовательных профилей, с учетом квалификационных требований, так и описание квалификационных характеристик выпускников, определяемых ПС, в документах об образовании </a:t>
            </a:r>
            <a:r>
              <a:rPr lang="ru-RU" sz="2400" dirty="0">
                <a:solidFill>
                  <a:srgbClr val="29587A"/>
                </a:solidFill>
              </a:rPr>
              <a:t>(дипломах).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6071" y="-34784"/>
            <a:ext cx="85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B2852"/>
                </a:solidFill>
              </a:rPr>
              <a:t>РАЗРЫВЫ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3006" y="704378"/>
            <a:ext cx="478896" cy="584775"/>
          </a:xfrm>
          <a:prstGeom prst="rect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 smtClean="0"/>
              <a:t>I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213006" y="2515491"/>
            <a:ext cx="478896" cy="584775"/>
          </a:xfrm>
          <a:prstGeom prst="rect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/>
              <a:t>II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89" y="6393474"/>
            <a:ext cx="1798476" cy="3414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08312" y="5008480"/>
            <a:ext cx="10036551" cy="1200329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r>
              <a:rPr lang="ru-RU" sz="2400" dirty="0">
                <a:solidFill>
                  <a:srgbClr val="1D3F65"/>
                </a:solidFill>
              </a:rPr>
              <a:t>Аттестационные процедуры не включают проверку соответствия требованиям квалификации с использованием процедур независимой оценки квалификации.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3006" y="5008480"/>
            <a:ext cx="478896" cy="584775"/>
          </a:xfrm>
          <a:prstGeom prst="rect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/>
            </a:lvl1pPr>
          </a:lstStyle>
          <a:p>
            <a:pPr algn="ctr"/>
            <a:r>
              <a:rPr lang="en-US" sz="3200" dirty="0"/>
              <a:t>III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11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81180" y="251259"/>
            <a:ext cx="8533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B2852"/>
                </a:solidFill>
              </a:rPr>
              <a:t>НЕОБХОДИМЫЕ КОМПОНЕНТЫ ЭФФЕКТИВНОЙ КАДРОВОЙ СТРАТЕГИИ ОТРАСЛИ</a:t>
            </a:r>
            <a:endParaRPr lang="ru-RU" sz="2400" b="1" dirty="0">
              <a:solidFill>
                <a:srgbClr val="0B285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43101" y="1082256"/>
            <a:ext cx="9719752" cy="5193729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1D3F65"/>
                </a:solidFill>
              </a:rPr>
              <a:t>Полная </a:t>
            </a:r>
            <a:r>
              <a:rPr lang="ru-RU" sz="2400" dirty="0">
                <a:solidFill>
                  <a:srgbClr val="1D3F65"/>
                </a:solidFill>
              </a:rPr>
              <a:t>актуальная отраслевая рамка квалификаций в области </a:t>
            </a:r>
            <a:r>
              <a:rPr lang="ru-RU" sz="2400" dirty="0" smtClean="0">
                <a:solidFill>
                  <a:srgbClr val="1D3F65"/>
                </a:solidFill>
              </a:rPr>
              <a:t>профессиональной деятельности</a:t>
            </a:r>
          </a:p>
          <a:p>
            <a:endParaRPr lang="ru-RU" sz="1200" dirty="0">
              <a:solidFill>
                <a:srgbClr val="1D3F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1D3F65"/>
                </a:solidFill>
              </a:rPr>
              <a:t>Система взаимодействия экспертного сообщества работодателей (</a:t>
            </a:r>
            <a:r>
              <a:rPr lang="ru-RU" sz="2400" dirty="0" smtClean="0">
                <a:solidFill>
                  <a:srgbClr val="1D3F65"/>
                </a:solidFill>
              </a:rPr>
              <a:t>СПК) </a:t>
            </a:r>
            <a:r>
              <a:rPr lang="ru-RU" sz="2400" dirty="0">
                <a:solidFill>
                  <a:srgbClr val="1D3F65"/>
                </a:solidFill>
              </a:rPr>
              <a:t>и отраслевых органов управления </a:t>
            </a:r>
            <a:r>
              <a:rPr lang="ru-RU" sz="2400" dirty="0" smtClean="0">
                <a:solidFill>
                  <a:srgbClr val="1D3F65"/>
                </a:solidFill>
              </a:rPr>
              <a:t>по </a:t>
            </a:r>
            <a:r>
              <a:rPr lang="ru-RU" sz="2400" dirty="0">
                <a:solidFill>
                  <a:srgbClr val="1D3F65"/>
                </a:solidFill>
              </a:rPr>
              <a:t>определению и описанию </a:t>
            </a:r>
            <a:r>
              <a:rPr lang="ru-RU" sz="2400" dirty="0" smtClean="0">
                <a:solidFill>
                  <a:srgbClr val="1D3F65"/>
                </a:solidFill>
              </a:rPr>
              <a:t>актуальных и </a:t>
            </a:r>
            <a:r>
              <a:rPr lang="ru-RU" sz="2400" dirty="0" smtClean="0">
                <a:solidFill>
                  <a:srgbClr val="1D3F65"/>
                </a:solidFill>
              </a:rPr>
              <a:t>опережающих квалификаций, </a:t>
            </a:r>
            <a:r>
              <a:rPr lang="ru-RU" sz="2400" dirty="0">
                <a:solidFill>
                  <a:srgbClr val="1D3F65"/>
                </a:solidFill>
              </a:rPr>
              <a:t>а также их востребованности в количественном и временном </a:t>
            </a:r>
            <a:r>
              <a:rPr lang="ru-RU" sz="2400" dirty="0" smtClean="0">
                <a:solidFill>
                  <a:srgbClr val="1D3F65"/>
                </a:solidFill>
              </a:rPr>
              <a:t>разрезах</a:t>
            </a:r>
          </a:p>
          <a:p>
            <a:endParaRPr lang="ru-RU" sz="1050" dirty="0">
              <a:solidFill>
                <a:srgbClr val="1D3F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1D3F65"/>
                </a:solidFill>
              </a:rPr>
              <a:t>Механизмы определения новых </a:t>
            </a:r>
            <a:r>
              <a:rPr lang="ru-RU" sz="2400" dirty="0" smtClean="0">
                <a:solidFill>
                  <a:srgbClr val="1D3F65"/>
                </a:solidFill>
              </a:rPr>
              <a:t>перспективных технологий</a:t>
            </a:r>
          </a:p>
          <a:p>
            <a:endParaRPr lang="ru-RU" sz="1050" dirty="0">
              <a:solidFill>
                <a:srgbClr val="1D3F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1D3F65"/>
                </a:solidFill>
              </a:rPr>
              <a:t>Система </a:t>
            </a:r>
            <a:r>
              <a:rPr lang="ru-RU" sz="2400" dirty="0">
                <a:solidFill>
                  <a:srgbClr val="1D3F65"/>
                </a:solidFill>
              </a:rPr>
              <a:t>межведомственной координации планирования и реализации подготовки специалистов, включая опережающую </a:t>
            </a:r>
            <a:r>
              <a:rPr lang="ru-RU" sz="2400" dirty="0" smtClean="0">
                <a:solidFill>
                  <a:srgbClr val="1D3F65"/>
                </a:solidFill>
              </a:rPr>
              <a:t>подготовку, в </a:t>
            </a:r>
            <a:r>
              <a:rPr lang="ru-RU" sz="2400" dirty="0">
                <a:solidFill>
                  <a:srgbClr val="1D3F65"/>
                </a:solidFill>
              </a:rPr>
              <a:t>соответствии </a:t>
            </a:r>
            <a:r>
              <a:rPr lang="ru-RU" sz="2400" dirty="0" smtClean="0">
                <a:solidFill>
                  <a:srgbClr val="1D3F65"/>
                </a:solidFill>
              </a:rPr>
              <a:t>со стратегией развития отрасли</a:t>
            </a:r>
          </a:p>
          <a:p>
            <a:endParaRPr lang="ru-RU" sz="1050" dirty="0">
              <a:solidFill>
                <a:srgbClr val="1D3F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1D3F65"/>
                </a:solidFill>
              </a:rPr>
              <a:t>Эффективные механизмы ускоренной актуализации компетенций в процессе профессиональной карьерной траектории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89" y="6393474"/>
            <a:ext cx="1798476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486"/>
          <a:stretch/>
        </p:blipFill>
        <p:spPr>
          <a:xfrm>
            <a:off x="898210" y="921981"/>
            <a:ext cx="10535278" cy="5707419"/>
          </a:xfrm>
          <a:prstGeom prst="rect">
            <a:avLst/>
          </a:prstGeom>
        </p:spPr>
      </p:pic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212850" y="164851"/>
            <a:ext cx="990599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B2852"/>
                </a:solidFill>
              </a:rPr>
              <a:t>СТРУКТУРА СОВЕТОВ ПО ПРОФЕССИАНАЛЬНЫМ КВАЛИФИКАЦИЯМ В РАДИОЭЛЕКТРОННОЙ ПРОМЫШЛЕННОСТИ</a:t>
            </a:r>
            <a:endParaRPr lang="ru-RU" sz="2400" b="1" dirty="0">
              <a:solidFill>
                <a:srgbClr val="0B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8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8409" y="2630359"/>
            <a:ext cx="7501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B2852"/>
                </a:solidFill>
              </a:rPr>
              <a:t>БЛАГОДАРЮ ЗА ВНИМАНИЕ!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31568" y="5640513"/>
            <a:ext cx="516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Волков Александр Георгиевич</a:t>
            </a:r>
          </a:p>
          <a:p>
            <a:r>
              <a:rPr lang="en-US" dirty="0" smtClean="0"/>
              <a:t>agvolkov@etu.ru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592" y="5792975"/>
            <a:ext cx="1798476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407</TotalTime>
  <Words>242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Tw Cen MT</vt:lpstr>
      <vt:lpstr>Wingdings</vt:lpstr>
      <vt:lpstr>Контур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СОВЕТОВ ПО ПРОФЕССИАНАЛЬНЫМ КВАЛИФИКАЦИЯМ В РАДИОЭЛЕКТРОННОЙ ПРОМЫШЛЕННОСТИ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 Александр Георгиевич</dc:creator>
  <cp:lastModifiedBy>Волков Александр Георгиевич</cp:lastModifiedBy>
  <cp:revision>49</cp:revision>
  <dcterms:created xsi:type="dcterms:W3CDTF">2022-04-26T10:57:57Z</dcterms:created>
  <dcterms:modified xsi:type="dcterms:W3CDTF">2022-12-07T08:02:38Z</dcterms:modified>
</cp:coreProperties>
</file>